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 id="2147483674" r:id="rId5"/>
    <p:sldMasterId id="214748367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5143500" cx="9144000"/>
  <p:notesSz cx="6858000" cy="9144000"/>
  <p:embeddedFontLst>
    <p:embeddedFont>
      <p:font typeface="Oswald Medium"/>
      <p:regular r:id="rId19"/>
      <p:bold r:id="rId20"/>
    </p:embeddedFont>
    <p:embeddedFont>
      <p:font typeface="Roboto"/>
      <p:regular r:id="rId21"/>
      <p:bold r:id="rId22"/>
      <p:italic r:id="rId23"/>
      <p:boldItalic r:id="rId24"/>
    </p:embeddedFont>
    <p:embeddedFont>
      <p:font typeface="Montserrat"/>
      <p:regular r:id="rId25"/>
      <p:bold r:id="rId26"/>
      <p:italic r:id="rId27"/>
      <p:boldItalic r:id="rId28"/>
    </p:embeddedFont>
    <p:embeddedFont>
      <p:font typeface="Montserrat Medium"/>
      <p:regular r:id="rId29"/>
      <p:bold r:id="rId30"/>
      <p:italic r:id="rId31"/>
      <p:boldItalic r:id="rId32"/>
    </p:embeddedFont>
    <p:embeddedFont>
      <p:font typeface="Oswald SemiBold"/>
      <p:regular r:id="rId33"/>
      <p:bold r:id="rId34"/>
    </p:embeddedFont>
    <p:embeddedFont>
      <p:font typeface="Montserrat ExtraBold"/>
      <p:bold r:id="rId35"/>
      <p:boldItalic r:id="rId36"/>
    </p:embeddedFont>
    <p:embeddedFont>
      <p:font typeface="Oswald"/>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96C02CC-1F42-4793-B26F-1C4C7F0AE377}">
  <a:tblStyle styleId="{296C02CC-1F42-4793-B26F-1C4C7F0AE377}"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OswaldMedium-bold.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MontserratMedium-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Medium-italic.fntdata"/><Relationship Id="rId30" Type="http://schemas.openxmlformats.org/officeDocument/2006/relationships/font" Target="fonts/MontserratMedium-bold.fntdata"/><Relationship Id="rId11" Type="http://schemas.openxmlformats.org/officeDocument/2006/relationships/slide" Target="slides/slide4.xml"/><Relationship Id="rId33" Type="http://schemas.openxmlformats.org/officeDocument/2006/relationships/font" Target="fonts/OswaldSemiBold-regular.fntdata"/><Relationship Id="rId10" Type="http://schemas.openxmlformats.org/officeDocument/2006/relationships/slide" Target="slides/slide3.xml"/><Relationship Id="rId32" Type="http://schemas.openxmlformats.org/officeDocument/2006/relationships/font" Target="fonts/MontserratMedium-boldItalic.fntdata"/><Relationship Id="rId13" Type="http://schemas.openxmlformats.org/officeDocument/2006/relationships/slide" Target="slides/slide6.xml"/><Relationship Id="rId35" Type="http://schemas.openxmlformats.org/officeDocument/2006/relationships/font" Target="fonts/MontserratExtraBold-bold.fntdata"/><Relationship Id="rId12" Type="http://schemas.openxmlformats.org/officeDocument/2006/relationships/slide" Target="slides/slide5.xml"/><Relationship Id="rId34" Type="http://schemas.openxmlformats.org/officeDocument/2006/relationships/font" Target="fonts/OswaldSemiBold-bold.fntdata"/><Relationship Id="rId15" Type="http://schemas.openxmlformats.org/officeDocument/2006/relationships/slide" Target="slides/slide8.xml"/><Relationship Id="rId37" Type="http://schemas.openxmlformats.org/officeDocument/2006/relationships/font" Target="fonts/Oswald-regular.fntdata"/><Relationship Id="rId14" Type="http://schemas.openxmlformats.org/officeDocument/2006/relationships/slide" Target="slides/slide7.xml"/><Relationship Id="rId36" Type="http://schemas.openxmlformats.org/officeDocument/2006/relationships/font" Target="fonts/MontserratExtraBold-boldItalic.fntdata"/><Relationship Id="rId17" Type="http://schemas.openxmlformats.org/officeDocument/2006/relationships/slide" Target="slides/slide10.xml"/><Relationship Id="rId16" Type="http://schemas.openxmlformats.org/officeDocument/2006/relationships/slide" Target="slides/slide9.xml"/><Relationship Id="rId38" Type="http://schemas.openxmlformats.org/officeDocument/2006/relationships/font" Target="fonts/Oswald-bold.fntdata"/><Relationship Id="rId19" Type="http://schemas.openxmlformats.org/officeDocument/2006/relationships/font" Target="fonts/OswaldMedium-regular.fntdata"/><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0a390d717c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0a390d717c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433de4fc54_0_97:notes"/>
          <p:cNvSpPr/>
          <p:nvPr>
            <p:ph idx="2" type="sldImg"/>
          </p:nvPr>
        </p:nvSpPr>
        <p:spPr>
          <a:xfrm>
            <a:off x="914400" y="1143000"/>
            <a:ext cx="7315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2433de4fc54_0_97:notes"/>
          <p:cNvSpPr txBox="1"/>
          <p:nvPr>
            <p:ph idx="1" type="body"/>
          </p:nvPr>
        </p:nvSpPr>
        <p:spPr>
          <a:xfrm>
            <a:off x="914400" y="4400550"/>
            <a:ext cx="73152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2433de4fc54_0_97:notes"/>
          <p:cNvSpPr txBox="1"/>
          <p:nvPr>
            <p:ph idx="12" type="sldNum"/>
          </p:nvPr>
        </p:nvSpPr>
        <p:spPr>
          <a:xfrm>
            <a:off x="5179484" y="8685213"/>
            <a:ext cx="39624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0a390d717c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0a390d717c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433de4fc54_0_71:notes"/>
          <p:cNvSpPr/>
          <p:nvPr>
            <p:ph idx="2" type="sldImg"/>
          </p:nvPr>
        </p:nvSpPr>
        <p:spPr>
          <a:xfrm>
            <a:off x="381374" y="685800"/>
            <a:ext cx="60957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433de4fc54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41e7fd8556_7_154:notes"/>
          <p:cNvSpPr/>
          <p:nvPr>
            <p:ph idx="2" type="sldImg"/>
          </p:nvPr>
        </p:nvSpPr>
        <p:spPr>
          <a:xfrm>
            <a:off x="381374" y="685800"/>
            <a:ext cx="60957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41e7fd8556_7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Oswald Medium"/>
                <a:ea typeface="Oswald Medium"/>
                <a:cs typeface="Oswald Medium"/>
                <a:sym typeface="Oswald Medium"/>
              </a:rPr>
              <a:t>ANALOGY: paying rent for page 1 on Google Search Engine Results Page</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0a390d717c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0a390d717c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0a390d717c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0a390d717c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0a390d71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0a390d71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0a390d717c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0a390d717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0a390d717c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0a390d717c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0a390d717c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0a390d717c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p:bg>
      <p:bgPr>
        <a:solidFill>
          <a:srgbClr val="FFFFFF"/>
        </a:solidFill>
      </p:bgPr>
    </p:bg>
    <p:spTree>
      <p:nvGrpSpPr>
        <p:cNvPr id="5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52" name="Shape 5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55" name="Google Shape;55;p16"/>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6" name="Google Shape;56;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 name="Shape 61"/>
        <p:cNvGrpSpPr/>
        <p:nvPr/>
      </p:nvGrpSpPr>
      <p:grpSpPr>
        <a:xfrm>
          <a:off x="0" y="0"/>
          <a:ext cx="0" cy="0"/>
          <a:chOff x="0" y="0"/>
          <a:chExt cx="0" cy="0"/>
        </a:xfrm>
      </p:grpSpPr>
      <p:sp>
        <p:nvSpPr>
          <p:cNvPr id="62" name="Google Shape;62;p1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3" name="Google Shape;63;p1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4" name="Google Shape;64;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5" name="Shape 65"/>
        <p:cNvGrpSpPr/>
        <p:nvPr/>
      </p:nvGrpSpPr>
      <p:grpSpPr>
        <a:xfrm>
          <a:off x="0" y="0"/>
          <a:ext cx="0" cy="0"/>
          <a:chOff x="0" y="0"/>
          <a:chExt cx="0" cy="0"/>
        </a:xfrm>
      </p:grpSpPr>
      <p:sp>
        <p:nvSpPr>
          <p:cNvPr id="66" name="Google Shape;66;p1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7" name="Google Shape;67;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8" name="Shape 68"/>
        <p:cNvGrpSpPr/>
        <p:nvPr/>
      </p:nvGrpSpPr>
      <p:grpSpPr>
        <a:xfrm>
          <a:off x="0" y="0"/>
          <a:ext cx="0" cy="0"/>
          <a:chOff x="0" y="0"/>
          <a:chExt cx="0" cy="0"/>
        </a:xfrm>
      </p:grpSpPr>
      <p:sp>
        <p:nvSpPr>
          <p:cNvPr id="69" name="Google Shape;69;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 name="Google Shape;70;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1" name="Google Shape;71;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2" name="Shape 72"/>
        <p:cNvGrpSpPr/>
        <p:nvPr/>
      </p:nvGrpSpPr>
      <p:grpSpPr>
        <a:xfrm>
          <a:off x="0" y="0"/>
          <a:ext cx="0" cy="0"/>
          <a:chOff x="0" y="0"/>
          <a:chExt cx="0" cy="0"/>
        </a:xfrm>
      </p:grpSpPr>
      <p:sp>
        <p:nvSpPr>
          <p:cNvPr id="73" name="Google Shape;73;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2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5" name="Google Shape;75;p2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6" name="Google Shape;76;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0" name="Shape 80"/>
        <p:cNvGrpSpPr/>
        <p:nvPr/>
      </p:nvGrpSpPr>
      <p:grpSpPr>
        <a:xfrm>
          <a:off x="0" y="0"/>
          <a:ext cx="0" cy="0"/>
          <a:chOff x="0" y="0"/>
          <a:chExt cx="0" cy="0"/>
        </a:xfrm>
      </p:grpSpPr>
      <p:sp>
        <p:nvSpPr>
          <p:cNvPr id="81" name="Google Shape;81;p23"/>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2" name="Google Shape;82;p23"/>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3" name="Google Shape;83;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4" name="Shape 84"/>
        <p:cNvGrpSpPr/>
        <p:nvPr/>
      </p:nvGrpSpPr>
      <p:grpSpPr>
        <a:xfrm>
          <a:off x="0" y="0"/>
          <a:ext cx="0" cy="0"/>
          <a:chOff x="0" y="0"/>
          <a:chExt cx="0" cy="0"/>
        </a:xfrm>
      </p:grpSpPr>
      <p:sp>
        <p:nvSpPr>
          <p:cNvPr id="85" name="Google Shape;85;p24"/>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6" name="Google Shape;86;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7" name="Shape 87"/>
        <p:cNvGrpSpPr/>
        <p:nvPr/>
      </p:nvGrpSpPr>
      <p:grpSpPr>
        <a:xfrm>
          <a:off x="0" y="0"/>
          <a:ext cx="0" cy="0"/>
          <a:chOff x="0" y="0"/>
          <a:chExt cx="0" cy="0"/>
        </a:xfrm>
      </p:grpSpPr>
      <p:sp>
        <p:nvSpPr>
          <p:cNvPr id="88" name="Google Shape;88;p2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5"/>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0" name="Google Shape;90;p25"/>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1" name="Google Shape;91;p25"/>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2" name="Google Shape;92;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3" name="Shape 93"/>
        <p:cNvGrpSpPr/>
        <p:nvPr/>
      </p:nvGrpSpPr>
      <p:grpSpPr>
        <a:xfrm>
          <a:off x="0" y="0"/>
          <a:ext cx="0" cy="0"/>
          <a:chOff x="0" y="0"/>
          <a:chExt cx="0" cy="0"/>
        </a:xfrm>
      </p:grpSpPr>
      <p:sp>
        <p:nvSpPr>
          <p:cNvPr id="94" name="Google Shape;94;p26"/>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95" name="Google Shape;95;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6" name="Shape 96"/>
        <p:cNvGrpSpPr/>
        <p:nvPr/>
      </p:nvGrpSpPr>
      <p:grpSpPr>
        <a:xfrm>
          <a:off x="0" y="0"/>
          <a:ext cx="0" cy="0"/>
          <a:chOff x="0" y="0"/>
          <a:chExt cx="0" cy="0"/>
        </a:xfrm>
      </p:grpSpPr>
      <p:sp>
        <p:nvSpPr>
          <p:cNvPr id="97" name="Google Shape;97;p27"/>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8" name="Google Shape;98;p27"/>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99" name="Google Shape;99;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0" name="Shape 100"/>
        <p:cNvGrpSpPr/>
        <p:nvPr/>
      </p:nvGrpSpPr>
      <p:grpSpPr>
        <a:xfrm>
          <a:off x="0" y="0"/>
          <a:ext cx="0" cy="0"/>
          <a:chOff x="0" y="0"/>
          <a:chExt cx="0" cy="0"/>
        </a:xfrm>
      </p:grpSpPr>
      <p:sp>
        <p:nvSpPr>
          <p:cNvPr id="101" name="Google Shape;101;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1.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7" name="Shape 57"/>
        <p:cNvGrpSpPr/>
        <p:nvPr/>
      </p:nvGrpSpPr>
      <p:grpSpPr>
        <a:xfrm>
          <a:off x="0" y="0"/>
          <a:ext cx="0" cy="0"/>
          <a:chOff x="0" y="0"/>
          <a:chExt cx="0" cy="0"/>
        </a:xfrm>
      </p:grpSpPr>
      <p:sp>
        <p:nvSpPr>
          <p:cNvPr id="58" name="Google Shape;58;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9" name="Google Shape;59;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60" name="Google Shape;60;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image" Target="../media/image24.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20.jpg"/><Relationship Id="rId5" Type="http://schemas.openxmlformats.org/officeDocument/2006/relationships/image" Target="../media/image8.jpg"/><Relationship Id="rId6" Type="http://schemas.openxmlformats.org/officeDocument/2006/relationships/image" Target="../media/image21.jpg"/><Relationship Id="rId7"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7.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20.jpg"/><Relationship Id="rId5" Type="http://schemas.openxmlformats.org/officeDocument/2006/relationships/image" Target="../media/image8.jpg"/><Relationship Id="rId6"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12.png"/><Relationship Id="rId5"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12.png"/><Relationship Id="rId9"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25.png"/><Relationship Id="rId8"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18.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22.png"/><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9"/>
          <p:cNvPicPr preferRelativeResize="0"/>
          <p:nvPr/>
        </p:nvPicPr>
        <p:blipFill rotWithShape="1">
          <a:blip r:embed="rId3">
            <a:alphaModFix/>
          </a:blip>
          <a:srcRect b="19048" l="1507" r="1836" t="41333"/>
          <a:stretch/>
        </p:blipFill>
        <p:spPr>
          <a:xfrm>
            <a:off x="0" y="3041000"/>
            <a:ext cx="9202326" cy="2102500"/>
          </a:xfrm>
          <a:prstGeom prst="rect">
            <a:avLst/>
          </a:prstGeom>
          <a:noFill/>
          <a:ln>
            <a:noFill/>
          </a:ln>
        </p:spPr>
      </p:pic>
      <p:sp>
        <p:nvSpPr>
          <p:cNvPr id="107" name="Google Shape;107;p29"/>
          <p:cNvSpPr txBox="1"/>
          <p:nvPr/>
        </p:nvSpPr>
        <p:spPr>
          <a:xfrm>
            <a:off x="4479250" y="1221200"/>
            <a:ext cx="5433000" cy="6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073763"/>
                </a:solidFill>
                <a:latin typeface="Oswald"/>
                <a:ea typeface="Oswald"/>
                <a:cs typeface="Oswald"/>
                <a:sym typeface="Oswald"/>
              </a:rPr>
              <a:t>Search Engine Optimization</a:t>
            </a:r>
            <a:endParaRPr b="1" sz="3000">
              <a:solidFill>
                <a:srgbClr val="073763"/>
              </a:solidFill>
              <a:latin typeface="Oswald"/>
              <a:ea typeface="Oswald"/>
              <a:cs typeface="Oswald"/>
              <a:sym typeface="Oswald"/>
            </a:endParaRPr>
          </a:p>
        </p:txBody>
      </p:sp>
      <p:pic>
        <p:nvPicPr>
          <p:cNvPr id="108" name="Google Shape;108;p29"/>
          <p:cNvPicPr preferRelativeResize="0"/>
          <p:nvPr/>
        </p:nvPicPr>
        <p:blipFill rotWithShape="1">
          <a:blip r:embed="rId4">
            <a:alphaModFix/>
          </a:blip>
          <a:srcRect b="32620" l="23699" r="17711" t="15361"/>
          <a:stretch/>
        </p:blipFill>
        <p:spPr>
          <a:xfrm>
            <a:off x="470950" y="1128250"/>
            <a:ext cx="3660250" cy="1827951"/>
          </a:xfrm>
          <a:prstGeom prst="rect">
            <a:avLst/>
          </a:prstGeom>
          <a:noFill/>
          <a:ln>
            <a:noFill/>
          </a:ln>
        </p:spPr>
      </p:pic>
      <p:pic>
        <p:nvPicPr>
          <p:cNvPr id="109" name="Google Shape;109;p29"/>
          <p:cNvPicPr preferRelativeResize="0"/>
          <p:nvPr/>
        </p:nvPicPr>
        <p:blipFill>
          <a:blip r:embed="rId5">
            <a:alphaModFix/>
          </a:blip>
          <a:stretch>
            <a:fillRect/>
          </a:stretch>
        </p:blipFill>
        <p:spPr>
          <a:xfrm>
            <a:off x="4479241" y="1956269"/>
            <a:ext cx="1528359" cy="56955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8"/>
          <p:cNvSpPr/>
          <p:nvPr/>
        </p:nvSpPr>
        <p:spPr>
          <a:xfrm>
            <a:off x="95250" y="95250"/>
            <a:ext cx="8953500" cy="4953000"/>
          </a:xfrm>
          <a:prstGeom prst="rect">
            <a:avLst/>
          </a:prstGeom>
          <a:solidFill>
            <a:srgbClr val="FFFFFF"/>
          </a:solidFill>
          <a:ln cap="flat" cmpd="sng" w="1905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8"/>
          <p:cNvSpPr/>
          <p:nvPr/>
        </p:nvSpPr>
        <p:spPr>
          <a:xfrm>
            <a:off x="3238500" y="285750"/>
            <a:ext cx="666900" cy="6669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1" name="Google Shape;221;p38"/>
          <p:cNvCxnSpPr/>
          <p:nvPr/>
        </p:nvCxnSpPr>
        <p:spPr>
          <a:xfrm>
            <a:off x="333450" y="1642325"/>
            <a:ext cx="3429000" cy="0"/>
          </a:xfrm>
          <a:prstGeom prst="straightConnector1">
            <a:avLst/>
          </a:prstGeom>
          <a:noFill/>
          <a:ln cap="flat" cmpd="sng" w="19050">
            <a:solidFill>
              <a:srgbClr val="179AD3"/>
            </a:solidFill>
            <a:prstDash val="solid"/>
            <a:round/>
            <a:headEnd len="sm" w="sm" type="none"/>
            <a:tailEnd len="sm" w="sm" type="none"/>
          </a:ln>
        </p:spPr>
      </p:cxnSp>
      <p:pic>
        <p:nvPicPr>
          <p:cNvPr descr="preencoded.png" id="222" name="Google Shape;222;p38"/>
          <p:cNvPicPr preferRelativeResize="0"/>
          <p:nvPr/>
        </p:nvPicPr>
        <p:blipFill rotWithShape="1">
          <a:blip r:embed="rId3">
            <a:alphaModFix/>
          </a:blip>
          <a:srcRect b="0" l="0" r="0" t="0"/>
          <a:stretch/>
        </p:blipFill>
        <p:spPr>
          <a:xfrm>
            <a:off x="3335309" y="381000"/>
            <a:ext cx="435033" cy="457200"/>
          </a:xfrm>
          <a:prstGeom prst="rect">
            <a:avLst/>
          </a:prstGeom>
          <a:noFill/>
          <a:ln>
            <a:noFill/>
          </a:ln>
        </p:spPr>
      </p:pic>
      <p:cxnSp>
        <p:nvCxnSpPr>
          <p:cNvPr id="223" name="Google Shape;223;p38"/>
          <p:cNvCxnSpPr/>
          <p:nvPr/>
        </p:nvCxnSpPr>
        <p:spPr>
          <a:xfrm>
            <a:off x="4095750" y="190500"/>
            <a:ext cx="0" cy="4667400"/>
          </a:xfrm>
          <a:prstGeom prst="straightConnector1">
            <a:avLst/>
          </a:prstGeom>
          <a:noFill/>
          <a:ln cap="flat" cmpd="sng" w="19050">
            <a:solidFill>
              <a:srgbClr val="179AD3"/>
            </a:solidFill>
            <a:prstDash val="solid"/>
            <a:round/>
            <a:headEnd len="sm" w="sm" type="none"/>
            <a:tailEnd len="sm" w="sm" type="none"/>
          </a:ln>
        </p:spPr>
      </p:cxnSp>
      <p:sp>
        <p:nvSpPr>
          <p:cNvPr id="224" name="Google Shape;224;p38"/>
          <p:cNvSpPr/>
          <p:nvPr/>
        </p:nvSpPr>
        <p:spPr>
          <a:xfrm>
            <a:off x="476100" y="1198650"/>
            <a:ext cx="3333900" cy="2859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23356D"/>
              </a:buClr>
              <a:buSzPts val="2100"/>
              <a:buFont typeface="Arial"/>
              <a:buNone/>
            </a:pPr>
            <a:r>
              <a:rPr b="1" i="0" lang="en" sz="2100" u="none" cap="none" strike="noStrike">
                <a:solidFill>
                  <a:srgbClr val="23356D"/>
                </a:solidFill>
                <a:latin typeface="Arial"/>
                <a:ea typeface="Arial"/>
                <a:cs typeface="Arial"/>
                <a:sym typeface="Arial"/>
              </a:rPr>
              <a:t>Plans &amp; Pricing</a:t>
            </a:r>
            <a:endParaRPr b="0" i="0" sz="2100" u="none" cap="none" strike="noStrike">
              <a:solidFill>
                <a:schemeClr val="dk1"/>
              </a:solidFill>
              <a:latin typeface="Calibri"/>
              <a:ea typeface="Calibri"/>
              <a:cs typeface="Calibri"/>
              <a:sym typeface="Calibri"/>
            </a:endParaRPr>
          </a:p>
        </p:txBody>
      </p:sp>
      <p:sp>
        <p:nvSpPr>
          <p:cNvPr id="225" name="Google Shape;225;p38"/>
          <p:cNvSpPr/>
          <p:nvPr/>
        </p:nvSpPr>
        <p:spPr>
          <a:xfrm>
            <a:off x="333450" y="1800100"/>
            <a:ext cx="3429000" cy="32478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chemeClr val="dk1"/>
              </a:buClr>
              <a:buSzPts val="1100"/>
              <a:buFont typeface="Arial"/>
              <a:buNone/>
            </a:pPr>
            <a:r>
              <a:rPr lang="en" sz="1200">
                <a:solidFill>
                  <a:srgbClr val="23356D"/>
                </a:solidFill>
                <a:latin typeface="Montserrat Medium"/>
                <a:ea typeface="Montserrat Medium"/>
                <a:cs typeface="Montserrat Medium"/>
                <a:sym typeface="Montserrat Medium"/>
              </a:rPr>
              <a:t>Committing to authentic SEO requires a long-term approach that demands time and effort to achieve and maintain a high ranking. It is an achievable goal and the key to success lies in developing a solid plan and consistently implementing it to keep your website optimized and up-to-date.</a:t>
            </a:r>
            <a:endParaRPr sz="1200">
              <a:solidFill>
                <a:srgbClr val="23356D"/>
              </a:solidFill>
              <a:latin typeface="Montserrat Medium"/>
              <a:ea typeface="Montserrat Medium"/>
              <a:cs typeface="Montserrat Medium"/>
              <a:sym typeface="Montserrat Medium"/>
            </a:endParaRPr>
          </a:p>
          <a:p>
            <a:pPr indent="0" lvl="0" marL="0" marR="0" rtl="0" algn="ctr">
              <a:lnSpc>
                <a:spcPct val="115000"/>
              </a:lnSpc>
              <a:spcBef>
                <a:spcPts val="0"/>
              </a:spcBef>
              <a:spcAft>
                <a:spcPts val="0"/>
              </a:spcAft>
              <a:buClr>
                <a:schemeClr val="dk1"/>
              </a:buClr>
              <a:buSzPts val="1100"/>
              <a:buFont typeface="Arial"/>
              <a:buNone/>
            </a:pPr>
            <a:r>
              <a:t/>
            </a:r>
            <a:endParaRPr b="1" sz="1200">
              <a:solidFill>
                <a:srgbClr val="23356D"/>
              </a:solidFill>
              <a:latin typeface="Montserrat"/>
              <a:ea typeface="Montserrat"/>
              <a:cs typeface="Montserrat"/>
              <a:sym typeface="Montserrat"/>
            </a:endParaRPr>
          </a:p>
          <a:p>
            <a:pPr indent="0" lvl="0" marL="0" marR="0" rtl="0" algn="ctr">
              <a:lnSpc>
                <a:spcPct val="115000"/>
              </a:lnSpc>
              <a:spcBef>
                <a:spcPts val="0"/>
              </a:spcBef>
              <a:spcAft>
                <a:spcPts val="0"/>
              </a:spcAft>
              <a:buClr>
                <a:schemeClr val="dk1"/>
              </a:buClr>
              <a:buSzPts val="1100"/>
              <a:buFont typeface="Arial"/>
              <a:buNone/>
            </a:pPr>
            <a:r>
              <a:rPr b="1" lang="en" sz="1200">
                <a:solidFill>
                  <a:srgbClr val="23356D"/>
                </a:solidFill>
                <a:latin typeface="Montserrat"/>
                <a:ea typeface="Montserrat"/>
                <a:cs typeface="Montserrat"/>
                <a:sym typeface="Montserrat"/>
              </a:rPr>
              <a:t>SEO contracts are 12 months. </a:t>
            </a:r>
            <a:endParaRPr b="1" sz="1200">
              <a:solidFill>
                <a:srgbClr val="23356D"/>
              </a:solidFill>
              <a:latin typeface="Montserrat"/>
              <a:ea typeface="Montserrat"/>
              <a:cs typeface="Montserrat"/>
              <a:sym typeface="Montserrat"/>
            </a:endParaRPr>
          </a:p>
          <a:p>
            <a:pPr indent="0" lvl="0" marL="0" marR="0" rtl="0" algn="ctr">
              <a:lnSpc>
                <a:spcPct val="115000"/>
              </a:lnSpc>
              <a:spcBef>
                <a:spcPts val="0"/>
              </a:spcBef>
              <a:spcAft>
                <a:spcPts val="0"/>
              </a:spcAft>
              <a:buClr>
                <a:schemeClr val="dk1"/>
              </a:buClr>
              <a:buSzPts val="1100"/>
              <a:buFont typeface="Arial"/>
              <a:buNone/>
            </a:pPr>
            <a:r>
              <a:rPr lang="en" sz="1200">
                <a:solidFill>
                  <a:srgbClr val="23356D"/>
                </a:solidFill>
                <a:latin typeface="Montserrat Medium"/>
                <a:ea typeface="Montserrat Medium"/>
                <a:cs typeface="Montserrat Medium"/>
                <a:sym typeface="Montserrat Medium"/>
              </a:rPr>
              <a:t>Month 1 is Set Up; Month 2-12 program execution.</a:t>
            </a:r>
            <a:endParaRPr sz="1200">
              <a:solidFill>
                <a:srgbClr val="23356D"/>
              </a:solidFill>
              <a:latin typeface="Montserrat Medium"/>
              <a:ea typeface="Montserrat Medium"/>
              <a:cs typeface="Montserrat Medium"/>
              <a:sym typeface="Montserrat Medium"/>
            </a:endParaRPr>
          </a:p>
          <a:p>
            <a:pPr indent="0" lvl="0" marL="0" marR="0" rtl="0" algn="ctr">
              <a:lnSpc>
                <a:spcPct val="115000"/>
              </a:lnSpc>
              <a:spcBef>
                <a:spcPts val="0"/>
              </a:spcBef>
              <a:spcAft>
                <a:spcPts val="0"/>
              </a:spcAft>
              <a:buClr>
                <a:schemeClr val="dk1"/>
              </a:buClr>
              <a:buSzPts val="1100"/>
              <a:buFont typeface="Arial"/>
              <a:buNone/>
            </a:pPr>
            <a:r>
              <a:t/>
            </a:r>
            <a:endParaRPr sz="1200">
              <a:solidFill>
                <a:srgbClr val="23356D"/>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rgbClr val="179AD3"/>
              </a:buClr>
              <a:buSzPts val="800"/>
              <a:buFont typeface="Arial"/>
              <a:buNone/>
            </a:pPr>
            <a:r>
              <a:rPr lang="en" sz="900">
                <a:solidFill>
                  <a:srgbClr val="23356D"/>
                </a:solidFill>
                <a:latin typeface="Montserrat Medium"/>
                <a:ea typeface="Montserrat Medium"/>
                <a:cs typeface="Montserrat Medium"/>
                <a:sym typeface="Montserrat Medium"/>
              </a:rPr>
              <a:t>*Web Hosting Included With SEO Contract. </a:t>
            </a:r>
            <a:endParaRPr sz="900">
              <a:solidFill>
                <a:srgbClr val="23356D"/>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rgbClr val="179AD3"/>
              </a:buClr>
              <a:buSzPts val="800"/>
              <a:buFont typeface="Arial"/>
              <a:buNone/>
            </a:pPr>
            <a:r>
              <a:rPr lang="en" sz="900">
                <a:solidFill>
                  <a:srgbClr val="23356D"/>
                </a:solidFill>
                <a:latin typeface="Montserrat Medium"/>
                <a:ea typeface="Montserrat Medium"/>
                <a:cs typeface="Montserrat Medium"/>
                <a:sym typeface="Montserrat Medium"/>
              </a:rPr>
              <a:t>$99/month (net) / $149/month (gross) for all non-SEO Contracts</a:t>
            </a:r>
            <a:endParaRPr sz="900">
              <a:solidFill>
                <a:srgbClr val="23356D"/>
              </a:solidFill>
              <a:latin typeface="Montserrat Medium"/>
              <a:ea typeface="Montserrat Medium"/>
              <a:cs typeface="Montserrat Medium"/>
              <a:sym typeface="Montserrat Medium"/>
            </a:endParaRPr>
          </a:p>
          <a:p>
            <a:pPr indent="0" lvl="0" marL="0" marR="0" rtl="0" algn="ctr">
              <a:lnSpc>
                <a:spcPct val="115000"/>
              </a:lnSpc>
              <a:spcBef>
                <a:spcPts val="0"/>
              </a:spcBef>
              <a:spcAft>
                <a:spcPts val="0"/>
              </a:spcAft>
              <a:buClr>
                <a:srgbClr val="179AD3"/>
              </a:buClr>
              <a:buSzPts val="800"/>
              <a:buFont typeface="Arial"/>
              <a:buNone/>
            </a:pPr>
            <a:r>
              <a:t/>
            </a:r>
            <a:endParaRPr sz="1200">
              <a:solidFill>
                <a:srgbClr val="23356D"/>
              </a:solidFill>
              <a:latin typeface="Montserrat Medium"/>
              <a:ea typeface="Montserrat Medium"/>
              <a:cs typeface="Montserrat Medium"/>
              <a:sym typeface="Montserrat Medium"/>
            </a:endParaRPr>
          </a:p>
        </p:txBody>
      </p:sp>
      <p:pic>
        <p:nvPicPr>
          <p:cNvPr descr="preencoded.png" id="226" name="Google Shape;226;p38"/>
          <p:cNvPicPr preferRelativeResize="0"/>
          <p:nvPr/>
        </p:nvPicPr>
        <p:blipFill rotWithShape="1">
          <a:blip r:embed="rId4">
            <a:alphaModFix/>
          </a:blip>
          <a:srcRect b="0" l="0" r="0" t="0"/>
          <a:stretch/>
        </p:blipFill>
        <p:spPr>
          <a:xfrm>
            <a:off x="190500" y="191943"/>
            <a:ext cx="990600" cy="1013114"/>
          </a:xfrm>
          <a:prstGeom prst="rect">
            <a:avLst/>
          </a:prstGeom>
          <a:noFill/>
          <a:ln>
            <a:noFill/>
          </a:ln>
        </p:spPr>
      </p:pic>
      <p:sp>
        <p:nvSpPr>
          <p:cNvPr id="227" name="Google Shape;227;p38"/>
          <p:cNvSpPr/>
          <p:nvPr/>
        </p:nvSpPr>
        <p:spPr>
          <a:xfrm>
            <a:off x="1238250" y="285750"/>
            <a:ext cx="1809600" cy="5715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23356D"/>
              </a:buClr>
              <a:buSzPts val="5000"/>
              <a:buFont typeface="Arial"/>
              <a:buNone/>
            </a:pPr>
            <a:r>
              <a:rPr b="1" i="0" lang="en" sz="5000" u="none" cap="none" strike="noStrike">
                <a:solidFill>
                  <a:srgbClr val="23356D"/>
                </a:solidFill>
                <a:latin typeface="Arial"/>
                <a:ea typeface="Arial"/>
                <a:cs typeface="Arial"/>
                <a:sym typeface="Arial"/>
              </a:rPr>
              <a:t>SEO</a:t>
            </a:r>
            <a:endParaRPr b="0" i="0" sz="5000" u="none" cap="none" strike="noStrike">
              <a:solidFill>
                <a:schemeClr val="dk1"/>
              </a:solidFill>
              <a:latin typeface="Calibri"/>
              <a:ea typeface="Calibri"/>
              <a:cs typeface="Calibri"/>
              <a:sym typeface="Calibri"/>
            </a:endParaRPr>
          </a:p>
        </p:txBody>
      </p:sp>
      <p:sp>
        <p:nvSpPr>
          <p:cNvPr id="228" name="Google Shape;228;p38"/>
          <p:cNvSpPr/>
          <p:nvPr/>
        </p:nvSpPr>
        <p:spPr>
          <a:xfrm>
            <a:off x="1238250" y="952500"/>
            <a:ext cx="1809600" cy="1905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179AD3"/>
              </a:buClr>
              <a:buSzPts val="900"/>
              <a:buFont typeface="Arial"/>
              <a:buNone/>
            </a:pPr>
            <a:r>
              <a:rPr b="1" i="0" lang="en" sz="900" u="none" cap="none" strike="noStrike">
                <a:solidFill>
                  <a:srgbClr val="179AD3"/>
                </a:solidFill>
                <a:latin typeface="Arial"/>
                <a:ea typeface="Arial"/>
                <a:cs typeface="Arial"/>
                <a:sym typeface="Arial"/>
              </a:rPr>
              <a:t>Search Engine Optimization</a:t>
            </a:r>
            <a:endParaRPr b="0" i="0" sz="900" u="none" cap="none" strike="noStrike">
              <a:solidFill>
                <a:schemeClr val="dk1"/>
              </a:solidFill>
              <a:latin typeface="Calibri"/>
              <a:ea typeface="Calibri"/>
              <a:cs typeface="Calibri"/>
              <a:sym typeface="Calibri"/>
            </a:endParaRPr>
          </a:p>
        </p:txBody>
      </p:sp>
      <p:graphicFrame>
        <p:nvGraphicFramePr>
          <p:cNvPr id="229" name="Google Shape;229;p38"/>
          <p:cNvGraphicFramePr/>
          <p:nvPr/>
        </p:nvGraphicFramePr>
        <p:xfrm>
          <a:off x="4202788" y="191950"/>
          <a:ext cx="3000000" cy="3000000"/>
        </p:xfrm>
        <a:graphic>
          <a:graphicData uri="http://schemas.openxmlformats.org/drawingml/2006/table">
            <a:tbl>
              <a:tblPr>
                <a:noFill/>
                <a:tableStyleId>{296C02CC-1F42-4793-B26F-1C4C7F0AE377}</a:tableStyleId>
              </a:tblPr>
              <a:tblGrid>
                <a:gridCol w="2174550"/>
                <a:gridCol w="871225"/>
                <a:gridCol w="871225"/>
                <a:gridCol w="815475"/>
              </a:tblGrid>
              <a:tr h="189050">
                <a:tc>
                  <a:txBody>
                    <a:bodyPr/>
                    <a:lstStyle/>
                    <a:p>
                      <a:pPr indent="0" lvl="0" marL="0" rtl="0" algn="l">
                        <a:lnSpc>
                          <a:spcPct val="115000"/>
                        </a:lnSpc>
                        <a:spcBef>
                          <a:spcPts val="0"/>
                        </a:spcBef>
                        <a:spcAft>
                          <a:spcPts val="0"/>
                        </a:spcAft>
                        <a:buNone/>
                      </a:pPr>
                      <a:r>
                        <a:t/>
                      </a:r>
                      <a:endParaRPr b="1" sz="110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solidFill>
                      <a:srgbClr val="1C4587"/>
                    </a:solidFill>
                  </a:tcPr>
                </a:tc>
                <a:tc>
                  <a:txBody>
                    <a:bodyPr/>
                    <a:lstStyle/>
                    <a:p>
                      <a:pPr indent="0" lvl="0" marL="0" rtl="0" algn="ctr">
                        <a:spcBef>
                          <a:spcPts val="0"/>
                        </a:spcBef>
                        <a:spcAft>
                          <a:spcPts val="0"/>
                        </a:spcAft>
                        <a:buNone/>
                      </a:pPr>
                      <a:r>
                        <a:rPr b="1" lang="en" sz="1000">
                          <a:solidFill>
                            <a:srgbClr val="FFFFFF"/>
                          </a:solidFill>
                        </a:rPr>
                        <a:t>Local </a:t>
                      </a:r>
                      <a:endParaRPr b="1" sz="1000">
                        <a:solidFill>
                          <a:srgbClr val="FFFFFF"/>
                        </a:solidFill>
                      </a:endParaRPr>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solidFill>
                      <a:srgbClr val="1C4587"/>
                    </a:solidFill>
                  </a:tcPr>
                </a:tc>
                <a:tc>
                  <a:txBody>
                    <a:bodyPr/>
                    <a:lstStyle/>
                    <a:p>
                      <a:pPr indent="0" lvl="0" marL="0" rtl="0" algn="ctr">
                        <a:spcBef>
                          <a:spcPts val="0"/>
                        </a:spcBef>
                        <a:spcAft>
                          <a:spcPts val="0"/>
                        </a:spcAft>
                        <a:buNone/>
                      </a:pPr>
                      <a:r>
                        <a:rPr b="1" lang="en" sz="1000">
                          <a:solidFill>
                            <a:srgbClr val="FFFFFF"/>
                          </a:solidFill>
                        </a:rPr>
                        <a:t>Regional </a:t>
                      </a:r>
                      <a:endParaRPr b="1" sz="1000">
                        <a:solidFill>
                          <a:srgbClr val="FFFFFF"/>
                        </a:solidFill>
                      </a:endParaRPr>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solidFill>
                      <a:srgbClr val="1C4587"/>
                    </a:solidFill>
                  </a:tcPr>
                </a:tc>
                <a:tc>
                  <a:txBody>
                    <a:bodyPr/>
                    <a:lstStyle/>
                    <a:p>
                      <a:pPr indent="0" lvl="0" marL="0" rtl="0" algn="ctr">
                        <a:spcBef>
                          <a:spcPts val="0"/>
                        </a:spcBef>
                        <a:spcAft>
                          <a:spcPts val="0"/>
                        </a:spcAft>
                        <a:buNone/>
                      </a:pPr>
                      <a:r>
                        <a:rPr b="1" lang="en" sz="1000">
                          <a:solidFill>
                            <a:srgbClr val="FFFFFF"/>
                          </a:solidFill>
                        </a:rPr>
                        <a:t>Premier</a:t>
                      </a:r>
                      <a:endParaRPr b="1" sz="1000">
                        <a:solidFill>
                          <a:srgbClr val="FFFFFF"/>
                        </a:solidFill>
                      </a:endParaRPr>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solidFill>
                      <a:srgbClr val="1C4587"/>
                    </a:solidFill>
                  </a:tcPr>
                </a:tc>
              </a:tr>
              <a:tr h="327800">
                <a:tc>
                  <a:txBody>
                    <a:bodyPr/>
                    <a:lstStyle/>
                    <a:p>
                      <a:pPr indent="0" lvl="0" marL="85934" rtl="0" algn="ctr">
                        <a:spcBef>
                          <a:spcPts val="0"/>
                        </a:spcBef>
                        <a:spcAft>
                          <a:spcPts val="0"/>
                        </a:spcAft>
                        <a:buNone/>
                      </a:pPr>
                      <a:r>
                        <a:rPr b="1" lang="en" sz="850">
                          <a:solidFill>
                            <a:srgbClr val="179AD3"/>
                          </a:solidFill>
                        </a:rPr>
                        <a:t>Pricing (Per Month) </a:t>
                      </a:r>
                      <a:endParaRPr b="1" sz="850">
                        <a:solidFill>
                          <a:srgbClr val="179AD3"/>
                        </a:solidFill>
                      </a:endParaRPr>
                    </a:p>
                  </a:txBody>
                  <a:tcPr marT="18275" marB="18275" marR="18275" marL="18275" anchor="ctr">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b="1" lang="en" sz="850">
                          <a:solidFill>
                            <a:srgbClr val="179AD3"/>
                          </a:solidFill>
                        </a:rPr>
                        <a:t>$1,800</a:t>
                      </a:r>
                      <a:endParaRPr b="1" sz="850">
                        <a:solidFill>
                          <a:srgbClr val="179AD3"/>
                        </a:solidFill>
                      </a:endParaRPr>
                    </a:p>
                  </a:txBody>
                  <a:tcPr marT="18275" marB="18275" marR="18275" marL="18275" anchor="ctr">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b="1" lang="en" sz="850">
                          <a:solidFill>
                            <a:srgbClr val="179AD3"/>
                          </a:solidFill>
                        </a:rPr>
                        <a:t>$2,400</a:t>
                      </a:r>
                      <a:endParaRPr b="1" sz="850">
                        <a:solidFill>
                          <a:srgbClr val="179AD3"/>
                        </a:solidFill>
                      </a:endParaRPr>
                    </a:p>
                  </a:txBody>
                  <a:tcPr marT="18275" marB="18275" marR="18275" marL="18275" anchor="ctr">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b="1" lang="en" sz="850">
                          <a:solidFill>
                            <a:srgbClr val="179AD3"/>
                          </a:solidFill>
                        </a:rPr>
                        <a:t>$3,600</a:t>
                      </a:r>
                      <a:endParaRPr b="1" sz="850">
                        <a:solidFill>
                          <a:srgbClr val="179AD3"/>
                        </a:solidFill>
                      </a:endParaRPr>
                    </a:p>
                  </a:txBody>
                  <a:tcPr marT="18275" marB="18275" marR="18275" marL="18275" anchor="ctr">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183650">
                <a:tc>
                  <a:txBody>
                    <a:bodyPr/>
                    <a:lstStyle/>
                    <a:p>
                      <a:pPr indent="0" lvl="0" marL="86334" rtl="0" algn="ctr">
                        <a:spcBef>
                          <a:spcPts val="0"/>
                        </a:spcBef>
                        <a:spcAft>
                          <a:spcPts val="0"/>
                        </a:spcAft>
                        <a:buNone/>
                      </a:pPr>
                      <a:r>
                        <a:rPr lang="en" sz="850"/>
                        <a:t>Number of Key-phrases Optimized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700"/>
                        <a:t>15 </a:t>
                      </a:r>
                      <a:endParaRPr sz="70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700"/>
                        <a:t>25 </a:t>
                      </a:r>
                      <a:endParaRPr sz="70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700"/>
                        <a:t>40</a:t>
                      </a:r>
                      <a:endParaRPr sz="70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183650">
                <a:tc>
                  <a:txBody>
                    <a:bodyPr/>
                    <a:lstStyle/>
                    <a:p>
                      <a:pPr indent="0" lvl="0" marL="82200" rtl="0" algn="ctr">
                        <a:spcBef>
                          <a:spcPts val="0"/>
                        </a:spcBef>
                        <a:spcAft>
                          <a:spcPts val="0"/>
                        </a:spcAft>
                        <a:buNone/>
                      </a:pPr>
                      <a:r>
                        <a:rPr lang="en" sz="850"/>
                        <a:t>Short-form content (300 words)</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 up to 3/month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up to 4/month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up to 5/month</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183800">
                <a:tc>
                  <a:txBody>
                    <a:bodyPr/>
                    <a:lstStyle/>
                    <a:p>
                      <a:pPr indent="0" lvl="0" marL="85934" rtl="0" algn="ctr">
                        <a:spcBef>
                          <a:spcPts val="0"/>
                        </a:spcBef>
                        <a:spcAft>
                          <a:spcPts val="0"/>
                        </a:spcAft>
                        <a:buNone/>
                      </a:pPr>
                      <a:r>
                        <a:rPr lang="en" sz="850"/>
                        <a:t>Basic website updates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650"/>
                        <a:t>3 revisions/mo</a:t>
                      </a:r>
                      <a:endParaRPr sz="6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650"/>
                        <a:t>5 revisions/mo</a:t>
                      </a:r>
                      <a:endParaRPr sz="6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650"/>
                        <a:t>8 revisions/mo</a:t>
                      </a:r>
                      <a:endParaRPr sz="6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183650">
                <a:tc>
                  <a:txBody>
                    <a:bodyPr/>
                    <a:lstStyle/>
                    <a:p>
                      <a:pPr indent="0" lvl="0" marL="76200" rtl="0" algn="ctr">
                        <a:spcBef>
                          <a:spcPts val="0"/>
                        </a:spcBef>
                        <a:spcAft>
                          <a:spcPts val="0"/>
                        </a:spcAft>
                        <a:buNone/>
                      </a:pPr>
                      <a:r>
                        <a:rPr lang="en" sz="850"/>
                        <a:t>Additional website pages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650"/>
                        <a:t>$500/page </a:t>
                      </a:r>
                      <a:endParaRPr sz="6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650"/>
                        <a:t>up to 1 page/mo</a:t>
                      </a:r>
                      <a:endParaRPr sz="6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650"/>
                        <a:t>up to 2 pages/mo</a:t>
                      </a:r>
                      <a:endParaRPr sz="6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183650">
                <a:tc>
                  <a:txBody>
                    <a:bodyPr/>
                    <a:lstStyle/>
                    <a:p>
                      <a:pPr indent="0" lvl="0" marL="80333" rtl="0" algn="ctr">
                        <a:spcBef>
                          <a:spcPts val="0"/>
                        </a:spcBef>
                        <a:spcAft>
                          <a:spcPts val="0"/>
                        </a:spcAft>
                        <a:buNone/>
                      </a:pPr>
                      <a:r>
                        <a:rPr lang="en" sz="850"/>
                        <a:t>*Web hosting on dedicated server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183650">
                <a:tc>
                  <a:txBody>
                    <a:bodyPr/>
                    <a:lstStyle/>
                    <a:p>
                      <a:pPr indent="0" lvl="0" marL="85934" rtl="0" algn="ctr">
                        <a:spcBef>
                          <a:spcPts val="0"/>
                        </a:spcBef>
                        <a:spcAft>
                          <a:spcPts val="0"/>
                        </a:spcAft>
                        <a:buNone/>
                      </a:pPr>
                      <a:r>
                        <a:rPr lang="en" sz="850"/>
                        <a:t>Key-phrase research and selection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183650">
                <a:tc>
                  <a:txBody>
                    <a:bodyPr/>
                    <a:lstStyle/>
                    <a:p>
                      <a:pPr indent="0" lvl="0" marL="86067" rtl="0" algn="ctr">
                        <a:spcBef>
                          <a:spcPts val="0"/>
                        </a:spcBef>
                        <a:spcAft>
                          <a:spcPts val="0"/>
                        </a:spcAft>
                        <a:buNone/>
                      </a:pPr>
                      <a:r>
                        <a:rPr lang="en" sz="850"/>
                        <a:t>Meta tags (title &amp; description)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183650">
                <a:tc>
                  <a:txBody>
                    <a:bodyPr/>
                    <a:lstStyle/>
                    <a:p>
                      <a:pPr indent="0" lvl="0" marL="82600" rtl="0" algn="ctr">
                        <a:spcBef>
                          <a:spcPts val="0"/>
                        </a:spcBef>
                        <a:spcAft>
                          <a:spcPts val="0"/>
                        </a:spcAft>
                        <a:buNone/>
                      </a:pPr>
                      <a:r>
                        <a:rPr lang="en" sz="750"/>
                        <a:t>Optimization of robots.txt &amp; GoogleBot crawls </a:t>
                      </a:r>
                      <a:endParaRPr sz="7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183650">
                <a:tc>
                  <a:txBody>
                    <a:bodyPr/>
                    <a:lstStyle/>
                    <a:p>
                      <a:pPr indent="0" lvl="0" marL="82867" rtl="0" algn="ctr">
                        <a:spcBef>
                          <a:spcPts val="0"/>
                        </a:spcBef>
                        <a:spcAft>
                          <a:spcPts val="0"/>
                        </a:spcAft>
                        <a:buNone/>
                      </a:pPr>
                      <a:r>
                        <a:rPr lang="en" sz="850"/>
                        <a:t>Creation &amp; registrations of sitemap.xml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263400">
                <a:tc>
                  <a:txBody>
                    <a:bodyPr/>
                    <a:lstStyle/>
                    <a:p>
                      <a:pPr indent="1333" lvl="0" marL="81934" marR="152412" rtl="0" algn="ctr">
                        <a:lnSpc>
                          <a:spcPct val="83300"/>
                        </a:lnSpc>
                        <a:spcBef>
                          <a:spcPts val="0"/>
                        </a:spcBef>
                        <a:spcAft>
                          <a:spcPts val="0"/>
                        </a:spcAft>
                        <a:buNone/>
                      </a:pPr>
                      <a:r>
                        <a:rPr lang="en" sz="850"/>
                        <a:t>GA4 setup w/ conversion tracking &amp; traffic analysis</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202100">
                <a:tc>
                  <a:txBody>
                    <a:bodyPr/>
                    <a:lstStyle/>
                    <a:p>
                      <a:pPr indent="0" lvl="0" marL="86467" rtl="0" algn="ctr">
                        <a:spcBef>
                          <a:spcPts val="0"/>
                        </a:spcBef>
                        <a:spcAft>
                          <a:spcPts val="0"/>
                        </a:spcAft>
                        <a:buNone/>
                      </a:pPr>
                      <a:r>
                        <a:rPr lang="en" sz="850"/>
                        <a:t>Page speed optimization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183650">
                <a:tc>
                  <a:txBody>
                    <a:bodyPr/>
                    <a:lstStyle/>
                    <a:p>
                      <a:pPr indent="0" lvl="0" marL="57150" rtl="0" algn="ctr">
                        <a:spcBef>
                          <a:spcPts val="0"/>
                        </a:spcBef>
                        <a:spcAft>
                          <a:spcPts val="0"/>
                        </a:spcAft>
                        <a:buNone/>
                      </a:pPr>
                      <a:r>
                        <a:rPr lang="en" sz="850"/>
                        <a:t>Custom 404 error page setup &amp; optimization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183650">
                <a:tc>
                  <a:txBody>
                    <a:bodyPr/>
                    <a:lstStyle/>
                    <a:p>
                      <a:pPr indent="0" lvl="0" marL="86734" rtl="0" algn="ctr">
                        <a:spcBef>
                          <a:spcPts val="0"/>
                        </a:spcBef>
                        <a:spcAft>
                          <a:spcPts val="0"/>
                        </a:spcAft>
                        <a:buNone/>
                      </a:pPr>
                      <a:r>
                        <a:rPr lang="en" sz="850"/>
                        <a:t>Updating core files &amp; database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183650">
                <a:tc>
                  <a:txBody>
                    <a:bodyPr/>
                    <a:lstStyle/>
                    <a:p>
                      <a:pPr indent="0" lvl="0" marL="88601" rtl="0" algn="ctr">
                        <a:spcBef>
                          <a:spcPts val="0"/>
                        </a:spcBef>
                        <a:spcAft>
                          <a:spcPts val="0"/>
                        </a:spcAft>
                        <a:buNone/>
                      </a:pPr>
                      <a:r>
                        <a:rPr lang="en" sz="850"/>
                        <a:t>Internal Link Building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183650">
                <a:tc>
                  <a:txBody>
                    <a:bodyPr/>
                    <a:lstStyle/>
                    <a:p>
                      <a:pPr indent="-2133" lvl="0" marL="85001" marR="31929" rtl="0" algn="ctr">
                        <a:lnSpc>
                          <a:spcPct val="83300"/>
                        </a:lnSpc>
                        <a:spcBef>
                          <a:spcPts val="0"/>
                        </a:spcBef>
                        <a:spcAft>
                          <a:spcPts val="0"/>
                        </a:spcAft>
                        <a:buNone/>
                      </a:pPr>
                      <a:r>
                        <a:rPr lang="en" sz="850"/>
                        <a:t>Customized monthly reporting</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227175">
                <a:tc>
                  <a:txBody>
                    <a:bodyPr/>
                    <a:lstStyle/>
                    <a:p>
                      <a:pPr indent="0" lvl="0" marL="86467" rtl="0" algn="ctr">
                        <a:spcBef>
                          <a:spcPts val="0"/>
                        </a:spcBef>
                        <a:spcAft>
                          <a:spcPts val="0"/>
                        </a:spcAft>
                        <a:buNone/>
                      </a:pPr>
                      <a:r>
                        <a:rPr lang="en" sz="850"/>
                        <a:t>Directory Listing Management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227175">
                <a:tc>
                  <a:txBody>
                    <a:bodyPr/>
                    <a:lstStyle/>
                    <a:p>
                      <a:pPr indent="0" lvl="0" marL="77800" rtl="0" algn="ctr">
                        <a:spcBef>
                          <a:spcPts val="0"/>
                        </a:spcBef>
                        <a:spcAft>
                          <a:spcPts val="0"/>
                        </a:spcAft>
                        <a:buNone/>
                      </a:pPr>
                      <a:r>
                        <a:rPr lang="en" sz="850"/>
                        <a:t>Web lead phone call tracking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marR="497541" rtl="0" algn="ctr">
                        <a:spcBef>
                          <a:spcPts val="0"/>
                        </a:spcBef>
                        <a:spcAft>
                          <a:spcPts val="0"/>
                        </a:spcAft>
                        <a:buNone/>
                      </a:pPr>
                      <a:r>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183650">
                <a:tc>
                  <a:txBody>
                    <a:bodyPr/>
                    <a:lstStyle/>
                    <a:p>
                      <a:pPr indent="0" lvl="0" marL="86067" rtl="0" algn="ctr">
                        <a:spcBef>
                          <a:spcPts val="0"/>
                        </a:spcBef>
                        <a:spcAft>
                          <a:spcPts val="0"/>
                        </a:spcAft>
                        <a:buNone/>
                      </a:pPr>
                      <a:r>
                        <a:rPr lang="en" sz="850"/>
                        <a:t>Mobile site optimization (if applicable)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183650">
                <a:tc>
                  <a:txBody>
                    <a:bodyPr/>
                    <a:lstStyle/>
                    <a:p>
                      <a:pPr indent="0" lvl="0" marL="82200" rtl="0" algn="ctr">
                        <a:spcBef>
                          <a:spcPts val="0"/>
                        </a:spcBef>
                        <a:spcAft>
                          <a:spcPts val="0"/>
                        </a:spcAft>
                        <a:buNone/>
                      </a:pPr>
                      <a:r>
                        <a:rPr lang="en" sz="850"/>
                        <a:t>Schema HTML tags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183650">
                <a:tc>
                  <a:txBody>
                    <a:bodyPr/>
                    <a:lstStyle/>
                    <a:p>
                      <a:pPr indent="0" lvl="0" marL="82200" rtl="0" algn="ctr">
                        <a:spcBef>
                          <a:spcPts val="0"/>
                        </a:spcBef>
                        <a:spcAft>
                          <a:spcPts val="0"/>
                        </a:spcAft>
                        <a:buNone/>
                      </a:pPr>
                      <a:r>
                        <a:rPr lang="en" sz="850"/>
                        <a:t>Searcher experience analysis (heat map)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r h="183650">
                <a:tc>
                  <a:txBody>
                    <a:bodyPr/>
                    <a:lstStyle/>
                    <a:p>
                      <a:pPr indent="0" lvl="0" marL="82867" rtl="0" algn="ctr">
                        <a:spcBef>
                          <a:spcPts val="0"/>
                        </a:spcBef>
                        <a:spcAft>
                          <a:spcPts val="0"/>
                        </a:spcAft>
                        <a:buNone/>
                      </a:pPr>
                      <a:r>
                        <a:rPr lang="en" sz="850"/>
                        <a:t>Channel specific call tracking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c>
                  <a:txBody>
                    <a:bodyPr/>
                    <a:lstStyle/>
                    <a:p>
                      <a:pPr indent="0" lvl="0" marL="0" rtl="0" algn="ctr">
                        <a:spcBef>
                          <a:spcPts val="0"/>
                        </a:spcBef>
                        <a:spcAft>
                          <a:spcPts val="0"/>
                        </a:spcAft>
                        <a:buNone/>
                      </a:pPr>
                      <a:r>
                        <a:rPr lang="en" sz="850"/>
                        <a:t>✓</a:t>
                      </a:r>
                      <a:endParaRPr sz="850"/>
                    </a:p>
                  </a:txBody>
                  <a:tcPr marT="18275" marB="18275" marR="18275" marL="18275">
                    <a:lnL cap="flat" cmpd="sng" w="12700">
                      <a:solidFill>
                        <a:srgbClr val="1C4587"/>
                      </a:solidFill>
                      <a:prstDash val="solid"/>
                      <a:round/>
                      <a:headEnd len="sm" w="sm" type="none"/>
                      <a:tailEnd len="sm" w="sm" type="none"/>
                    </a:lnL>
                    <a:lnR cap="flat" cmpd="sng" w="12700">
                      <a:solidFill>
                        <a:srgbClr val="1C4587"/>
                      </a:solidFill>
                      <a:prstDash val="solid"/>
                      <a:round/>
                      <a:headEnd len="sm" w="sm" type="none"/>
                      <a:tailEnd len="sm" w="sm" type="none"/>
                    </a:lnR>
                    <a:lnT cap="flat" cmpd="sng" w="12700">
                      <a:solidFill>
                        <a:srgbClr val="1C4587"/>
                      </a:solidFill>
                      <a:prstDash val="solid"/>
                      <a:round/>
                      <a:headEnd len="sm" w="sm" type="none"/>
                      <a:tailEnd len="sm" w="sm" type="none"/>
                    </a:lnT>
                    <a:lnB cap="flat" cmpd="sng" w="12700">
                      <a:solidFill>
                        <a:srgbClr val="1C4587"/>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39"/>
          <p:cNvPicPr preferRelativeResize="0"/>
          <p:nvPr/>
        </p:nvPicPr>
        <p:blipFill>
          <a:blip r:embed="rId3">
            <a:alphaModFix/>
          </a:blip>
          <a:stretch>
            <a:fillRect/>
          </a:stretch>
        </p:blipFill>
        <p:spPr>
          <a:xfrm>
            <a:off x="152400" y="152400"/>
            <a:ext cx="8626096" cy="4838701"/>
          </a:xfrm>
          <a:prstGeom prst="rect">
            <a:avLst/>
          </a:prstGeom>
          <a:noFill/>
          <a:ln>
            <a:noFill/>
          </a:ln>
        </p:spPr>
      </p:pic>
      <p:pic>
        <p:nvPicPr>
          <p:cNvPr id="235" name="Google Shape;235;p39"/>
          <p:cNvPicPr preferRelativeResize="0"/>
          <p:nvPr/>
        </p:nvPicPr>
        <p:blipFill>
          <a:blip r:embed="rId4">
            <a:alphaModFix/>
          </a:blip>
          <a:stretch>
            <a:fillRect/>
          </a:stretch>
        </p:blipFill>
        <p:spPr>
          <a:xfrm>
            <a:off x="0" y="7144"/>
            <a:ext cx="9144000" cy="5129213"/>
          </a:xfrm>
          <a:prstGeom prst="rect">
            <a:avLst/>
          </a:prstGeom>
          <a:noFill/>
          <a:ln>
            <a:noFill/>
          </a:ln>
        </p:spPr>
      </p:pic>
      <p:pic>
        <p:nvPicPr>
          <p:cNvPr id="236" name="Google Shape;236;p39"/>
          <p:cNvPicPr preferRelativeResize="0"/>
          <p:nvPr/>
        </p:nvPicPr>
        <p:blipFill>
          <a:blip r:embed="rId5">
            <a:alphaModFix/>
          </a:blip>
          <a:stretch>
            <a:fillRect/>
          </a:stretch>
        </p:blipFill>
        <p:spPr>
          <a:xfrm>
            <a:off x="0" y="7144"/>
            <a:ext cx="9144000" cy="5129213"/>
          </a:xfrm>
          <a:prstGeom prst="rect">
            <a:avLst/>
          </a:prstGeom>
          <a:noFill/>
          <a:ln>
            <a:noFill/>
          </a:ln>
        </p:spPr>
      </p:pic>
      <p:pic>
        <p:nvPicPr>
          <p:cNvPr id="237" name="Google Shape;237;p39"/>
          <p:cNvPicPr preferRelativeResize="0"/>
          <p:nvPr/>
        </p:nvPicPr>
        <p:blipFill rotWithShape="1">
          <a:blip r:embed="rId6">
            <a:alphaModFix/>
          </a:blip>
          <a:srcRect b="3934" l="1664" r="1539" t="2825"/>
          <a:stretch/>
        </p:blipFill>
        <p:spPr>
          <a:xfrm>
            <a:off x="0" y="7150"/>
            <a:ext cx="9144000" cy="5129200"/>
          </a:xfrm>
          <a:prstGeom prst="rect">
            <a:avLst/>
          </a:prstGeom>
          <a:noFill/>
          <a:ln>
            <a:noFill/>
          </a:ln>
        </p:spPr>
      </p:pic>
      <p:sp>
        <p:nvSpPr>
          <p:cNvPr id="238" name="Google Shape;238;p39"/>
          <p:cNvSpPr txBox="1"/>
          <p:nvPr/>
        </p:nvSpPr>
        <p:spPr>
          <a:xfrm>
            <a:off x="2893375" y="1618850"/>
            <a:ext cx="5885100" cy="107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073763"/>
                </a:solidFill>
                <a:latin typeface="Oswald"/>
                <a:ea typeface="Oswald"/>
                <a:cs typeface="Oswald"/>
                <a:sym typeface="Oswald"/>
              </a:rPr>
              <a:t>Thank You!</a:t>
            </a:r>
            <a:endParaRPr sz="4800">
              <a:solidFill>
                <a:srgbClr val="073763"/>
              </a:solidFill>
              <a:latin typeface="Oswald"/>
              <a:ea typeface="Oswald"/>
              <a:cs typeface="Oswald"/>
              <a:sym typeface="Oswald"/>
            </a:endParaRPr>
          </a:p>
          <a:p>
            <a:pPr indent="0" lvl="0" marL="0" rtl="0" algn="ctr">
              <a:spcBef>
                <a:spcPts val="0"/>
              </a:spcBef>
              <a:spcAft>
                <a:spcPts val="0"/>
              </a:spcAft>
              <a:buNone/>
            </a:pPr>
            <a:r>
              <a:t/>
            </a:r>
            <a:endParaRPr sz="4800">
              <a:solidFill>
                <a:srgbClr val="073763"/>
              </a:solidFill>
              <a:latin typeface="Oswald"/>
              <a:ea typeface="Oswald"/>
              <a:cs typeface="Oswald"/>
              <a:sym typeface="Oswald"/>
            </a:endParaRPr>
          </a:p>
        </p:txBody>
      </p:sp>
      <p:pic>
        <p:nvPicPr>
          <p:cNvPr id="239" name="Google Shape;239;p39"/>
          <p:cNvPicPr preferRelativeResize="0"/>
          <p:nvPr/>
        </p:nvPicPr>
        <p:blipFill>
          <a:blip r:embed="rId7">
            <a:alphaModFix/>
          </a:blip>
          <a:stretch>
            <a:fillRect/>
          </a:stretch>
        </p:blipFill>
        <p:spPr>
          <a:xfrm>
            <a:off x="5005143" y="2529213"/>
            <a:ext cx="1661564" cy="61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30"/>
          <p:cNvPicPr preferRelativeResize="0"/>
          <p:nvPr/>
        </p:nvPicPr>
        <p:blipFill rotWithShape="1">
          <a:blip r:embed="rId3">
            <a:alphaModFix/>
          </a:blip>
          <a:srcRect b="16739" l="1394" r="1733" t="2706"/>
          <a:stretch/>
        </p:blipFill>
        <p:spPr>
          <a:xfrm>
            <a:off x="12925" y="0"/>
            <a:ext cx="9144000" cy="5143501"/>
          </a:xfrm>
          <a:prstGeom prst="rect">
            <a:avLst/>
          </a:prstGeom>
          <a:noFill/>
          <a:ln>
            <a:noFill/>
          </a:ln>
        </p:spPr>
      </p:pic>
      <p:sp>
        <p:nvSpPr>
          <p:cNvPr id="115" name="Google Shape;115;p30"/>
          <p:cNvSpPr/>
          <p:nvPr/>
        </p:nvSpPr>
        <p:spPr>
          <a:xfrm>
            <a:off x="3465700" y="1003800"/>
            <a:ext cx="5230800" cy="357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0"/>
          <p:cNvSpPr txBox="1"/>
          <p:nvPr/>
        </p:nvSpPr>
        <p:spPr>
          <a:xfrm>
            <a:off x="3606550" y="1091900"/>
            <a:ext cx="5010300" cy="3370800"/>
          </a:xfrm>
          <a:prstGeom prst="rect">
            <a:avLst/>
          </a:prstGeom>
          <a:noFill/>
          <a:ln>
            <a:noFill/>
          </a:ln>
        </p:spPr>
        <p:txBody>
          <a:bodyPr anchorCtr="0" anchor="t" bIns="91425" lIns="91425" spcFirstLastPara="1" rIns="91425" wrap="square" tIns="91425">
            <a:spAutoFit/>
          </a:bodyPr>
          <a:lstStyle/>
          <a:p>
            <a:pPr indent="0" lvl="0" marL="0" rtl="0" algn="ctr">
              <a:lnSpc>
                <a:spcPct val="125000"/>
              </a:lnSpc>
              <a:spcBef>
                <a:spcPts val="0"/>
              </a:spcBef>
              <a:spcAft>
                <a:spcPts val="0"/>
              </a:spcAft>
              <a:buNone/>
            </a:pPr>
            <a:r>
              <a:rPr b="1" lang="en" sz="1200">
                <a:latin typeface="Roboto"/>
                <a:ea typeface="Roboto"/>
                <a:cs typeface="Roboto"/>
                <a:sym typeface="Roboto"/>
              </a:rPr>
              <a:t>Search Engine Optimization (SEO) </a:t>
            </a:r>
            <a:r>
              <a:rPr lang="en" sz="1200">
                <a:latin typeface="Roboto"/>
                <a:ea typeface="Roboto"/>
                <a:cs typeface="Roboto"/>
                <a:sym typeface="Roboto"/>
              </a:rPr>
              <a:t>helps your website to appear higher in search engine results pages (SERPs) for relevant search queries.</a:t>
            </a:r>
            <a:endParaRPr sz="1200">
              <a:latin typeface="Roboto"/>
              <a:ea typeface="Roboto"/>
              <a:cs typeface="Roboto"/>
              <a:sym typeface="Roboto"/>
            </a:endParaRPr>
          </a:p>
          <a:p>
            <a:pPr indent="0" lvl="0" marL="0" rtl="0" algn="ctr">
              <a:lnSpc>
                <a:spcPct val="125000"/>
              </a:lnSpc>
              <a:spcBef>
                <a:spcPts val="0"/>
              </a:spcBef>
              <a:spcAft>
                <a:spcPts val="0"/>
              </a:spcAft>
              <a:buNone/>
            </a:pPr>
            <a:r>
              <a:t/>
            </a:r>
            <a:endParaRPr sz="1200">
              <a:latin typeface="Roboto"/>
              <a:ea typeface="Roboto"/>
              <a:cs typeface="Roboto"/>
              <a:sym typeface="Roboto"/>
            </a:endParaRPr>
          </a:p>
          <a:p>
            <a:pPr indent="0" lvl="0" marL="0" rtl="0" algn="ctr">
              <a:lnSpc>
                <a:spcPct val="125000"/>
              </a:lnSpc>
              <a:spcBef>
                <a:spcPts val="0"/>
              </a:spcBef>
              <a:spcAft>
                <a:spcPts val="0"/>
              </a:spcAft>
              <a:buNone/>
            </a:pPr>
            <a:r>
              <a:rPr lang="en" sz="1200">
                <a:latin typeface="Roboto"/>
                <a:ea typeface="Roboto"/>
                <a:cs typeface="Roboto"/>
                <a:sym typeface="Roboto"/>
              </a:rPr>
              <a:t>When people search for something online, they usually only click on the first few results that appear on the SERP. So if your website isn't ranking high in the search results, you're missing out on potential traffic and customers.</a:t>
            </a:r>
            <a:endParaRPr sz="1200">
              <a:latin typeface="Roboto"/>
              <a:ea typeface="Roboto"/>
              <a:cs typeface="Roboto"/>
              <a:sym typeface="Roboto"/>
            </a:endParaRPr>
          </a:p>
          <a:p>
            <a:pPr indent="0" lvl="0" marL="0" rtl="0" algn="ctr">
              <a:lnSpc>
                <a:spcPct val="125000"/>
              </a:lnSpc>
              <a:spcBef>
                <a:spcPts val="0"/>
              </a:spcBef>
              <a:spcAft>
                <a:spcPts val="0"/>
              </a:spcAft>
              <a:buNone/>
            </a:pPr>
            <a:r>
              <a:t/>
            </a:r>
            <a:endParaRPr sz="1200">
              <a:latin typeface="Roboto"/>
              <a:ea typeface="Roboto"/>
              <a:cs typeface="Roboto"/>
              <a:sym typeface="Roboto"/>
            </a:endParaRPr>
          </a:p>
          <a:p>
            <a:pPr indent="0" lvl="0" marL="0" rtl="0" algn="ctr">
              <a:lnSpc>
                <a:spcPct val="125000"/>
              </a:lnSpc>
              <a:spcBef>
                <a:spcPts val="0"/>
              </a:spcBef>
              <a:spcAft>
                <a:spcPts val="0"/>
              </a:spcAft>
              <a:buNone/>
            </a:pPr>
            <a:r>
              <a:rPr lang="en" sz="1200">
                <a:latin typeface="Roboto"/>
                <a:ea typeface="Roboto"/>
                <a:cs typeface="Roboto"/>
                <a:sym typeface="Roboto"/>
              </a:rPr>
              <a:t>By optimizing your website for SEO, you can improve your chances of appearing higher in the search results, which can lead to </a:t>
            </a:r>
            <a:r>
              <a:rPr b="1" lang="en" sz="1200">
                <a:latin typeface="Roboto"/>
                <a:ea typeface="Roboto"/>
                <a:cs typeface="Roboto"/>
                <a:sym typeface="Roboto"/>
              </a:rPr>
              <a:t>more traffic and ultimately more business</a:t>
            </a:r>
            <a:r>
              <a:rPr lang="en" sz="1200">
                <a:latin typeface="Roboto"/>
                <a:ea typeface="Roboto"/>
                <a:cs typeface="Roboto"/>
                <a:sym typeface="Roboto"/>
              </a:rPr>
              <a:t>. </a:t>
            </a:r>
            <a:endParaRPr sz="1200">
              <a:latin typeface="Roboto"/>
              <a:ea typeface="Roboto"/>
              <a:cs typeface="Roboto"/>
              <a:sym typeface="Roboto"/>
            </a:endParaRPr>
          </a:p>
          <a:p>
            <a:pPr indent="0" lvl="0" marL="0" rtl="0" algn="ctr">
              <a:lnSpc>
                <a:spcPct val="125000"/>
              </a:lnSpc>
              <a:spcBef>
                <a:spcPts val="0"/>
              </a:spcBef>
              <a:spcAft>
                <a:spcPts val="0"/>
              </a:spcAft>
              <a:buNone/>
            </a:pPr>
            <a:r>
              <a:t/>
            </a:r>
            <a:endParaRPr sz="1200">
              <a:latin typeface="Roboto"/>
              <a:ea typeface="Roboto"/>
              <a:cs typeface="Roboto"/>
              <a:sym typeface="Roboto"/>
            </a:endParaRPr>
          </a:p>
          <a:p>
            <a:pPr indent="0" lvl="0" marL="0" rtl="0" algn="ctr">
              <a:lnSpc>
                <a:spcPct val="125000"/>
              </a:lnSpc>
              <a:spcBef>
                <a:spcPts val="0"/>
              </a:spcBef>
              <a:spcAft>
                <a:spcPts val="0"/>
              </a:spcAft>
              <a:buNone/>
            </a:pPr>
            <a:r>
              <a:rPr lang="en" sz="1200">
                <a:latin typeface="Roboto"/>
                <a:ea typeface="Roboto"/>
                <a:cs typeface="Roboto"/>
                <a:sym typeface="Roboto"/>
              </a:rPr>
              <a:t>This process involves optimizing your website's content, structure, and coding to make it more visible and relevant to search engines. </a:t>
            </a:r>
            <a:endParaRPr b="1" sz="1200">
              <a:latin typeface="Roboto"/>
              <a:ea typeface="Roboto"/>
              <a:cs typeface="Roboto"/>
              <a:sym typeface="Roboto"/>
            </a:endParaRPr>
          </a:p>
        </p:txBody>
      </p:sp>
      <p:pic>
        <p:nvPicPr>
          <p:cNvPr id="117" name="Google Shape;117;p30"/>
          <p:cNvPicPr preferRelativeResize="0"/>
          <p:nvPr/>
        </p:nvPicPr>
        <p:blipFill rotWithShape="1">
          <a:blip r:embed="rId4">
            <a:alphaModFix/>
          </a:blip>
          <a:srcRect b="6751" l="0" r="0" t="0"/>
          <a:stretch/>
        </p:blipFill>
        <p:spPr>
          <a:xfrm>
            <a:off x="476070" y="1685125"/>
            <a:ext cx="2792824" cy="1772325"/>
          </a:xfrm>
          <a:prstGeom prst="rect">
            <a:avLst/>
          </a:prstGeom>
          <a:noFill/>
          <a:ln>
            <a:noFill/>
          </a:ln>
        </p:spPr>
      </p:pic>
      <p:sp>
        <p:nvSpPr>
          <p:cNvPr id="118" name="Google Shape;118;p30"/>
          <p:cNvSpPr txBox="1"/>
          <p:nvPr/>
        </p:nvSpPr>
        <p:spPr>
          <a:xfrm>
            <a:off x="602125" y="402375"/>
            <a:ext cx="8094300" cy="64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rgbClr val="073763"/>
                </a:solidFill>
                <a:latin typeface="Oswald"/>
                <a:ea typeface="Oswald"/>
                <a:cs typeface="Oswald"/>
                <a:sym typeface="Oswald"/>
              </a:rPr>
              <a:t>Why is SEO Important?</a:t>
            </a:r>
            <a:endParaRPr b="1" sz="2200">
              <a:solidFill>
                <a:srgbClr val="073763"/>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31"/>
          <p:cNvPicPr preferRelativeResize="0"/>
          <p:nvPr/>
        </p:nvPicPr>
        <p:blipFill rotWithShape="1">
          <a:blip r:embed="rId3">
            <a:alphaModFix/>
          </a:blip>
          <a:srcRect b="16739" l="1394" r="1733" t="2706"/>
          <a:stretch/>
        </p:blipFill>
        <p:spPr>
          <a:xfrm>
            <a:off x="12925" y="0"/>
            <a:ext cx="9144000" cy="5143501"/>
          </a:xfrm>
          <a:prstGeom prst="rect">
            <a:avLst/>
          </a:prstGeom>
          <a:noFill/>
          <a:ln>
            <a:noFill/>
          </a:ln>
        </p:spPr>
      </p:pic>
      <p:sp>
        <p:nvSpPr>
          <p:cNvPr id="124" name="Google Shape;124;p31"/>
          <p:cNvSpPr txBox="1"/>
          <p:nvPr/>
        </p:nvSpPr>
        <p:spPr>
          <a:xfrm>
            <a:off x="602125" y="402375"/>
            <a:ext cx="8094300" cy="64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rgbClr val="073763"/>
                </a:solidFill>
                <a:latin typeface="Oswald"/>
                <a:ea typeface="Oswald"/>
                <a:cs typeface="Oswald"/>
                <a:sym typeface="Oswald"/>
              </a:rPr>
              <a:t>What is SEO?</a:t>
            </a:r>
            <a:endParaRPr b="1" sz="2200">
              <a:solidFill>
                <a:srgbClr val="073763"/>
              </a:solidFill>
              <a:latin typeface="Oswald"/>
              <a:ea typeface="Oswald"/>
              <a:cs typeface="Oswald"/>
              <a:sym typeface="Oswald"/>
            </a:endParaRPr>
          </a:p>
        </p:txBody>
      </p:sp>
      <p:sp>
        <p:nvSpPr>
          <p:cNvPr id="125" name="Google Shape;125;p31"/>
          <p:cNvSpPr/>
          <p:nvPr/>
        </p:nvSpPr>
        <p:spPr>
          <a:xfrm>
            <a:off x="586445" y="1338150"/>
            <a:ext cx="2860800" cy="300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1"/>
          <p:cNvSpPr txBox="1"/>
          <p:nvPr/>
        </p:nvSpPr>
        <p:spPr>
          <a:xfrm>
            <a:off x="704945" y="1469400"/>
            <a:ext cx="2623800" cy="2789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1800">
                <a:latin typeface="Oswald"/>
                <a:ea typeface="Oswald"/>
                <a:cs typeface="Oswald"/>
                <a:sym typeface="Oswald"/>
              </a:rPr>
              <a:t>Think of SEO like </a:t>
            </a:r>
            <a:endParaRPr sz="1800">
              <a:latin typeface="Oswald"/>
              <a:ea typeface="Oswald"/>
              <a:cs typeface="Oswald"/>
              <a:sym typeface="Oswald"/>
            </a:endParaRPr>
          </a:p>
          <a:p>
            <a:pPr indent="0" lvl="0" marL="0" rtl="0" algn="ctr">
              <a:lnSpc>
                <a:spcPct val="115000"/>
              </a:lnSpc>
              <a:spcBef>
                <a:spcPts val="0"/>
              </a:spcBef>
              <a:spcAft>
                <a:spcPts val="0"/>
              </a:spcAft>
              <a:buClr>
                <a:schemeClr val="dk1"/>
              </a:buClr>
              <a:buSzPts val="1100"/>
              <a:buFont typeface="Arial"/>
              <a:buNone/>
            </a:pPr>
            <a:r>
              <a:rPr lang="en" sz="1800">
                <a:solidFill>
                  <a:srgbClr val="179AD3"/>
                </a:solidFill>
                <a:latin typeface="Oswald"/>
                <a:ea typeface="Oswald"/>
                <a:cs typeface="Oswald"/>
                <a:sym typeface="Oswald"/>
              </a:rPr>
              <a:t>paying rent to Google</a:t>
            </a:r>
            <a:r>
              <a:rPr lang="en" sz="1800">
                <a:latin typeface="Oswald"/>
                <a:ea typeface="Oswald"/>
                <a:cs typeface="Oswald"/>
                <a:sym typeface="Oswald"/>
              </a:rPr>
              <a:t> </a:t>
            </a:r>
            <a:endParaRPr sz="1800">
              <a:latin typeface="Oswald"/>
              <a:ea typeface="Oswald"/>
              <a:cs typeface="Oswald"/>
              <a:sym typeface="Oswald"/>
            </a:endParaRPr>
          </a:p>
          <a:p>
            <a:pPr indent="0" lvl="0" marL="0" rtl="0" algn="ctr">
              <a:lnSpc>
                <a:spcPct val="115000"/>
              </a:lnSpc>
              <a:spcBef>
                <a:spcPts val="0"/>
              </a:spcBef>
              <a:spcAft>
                <a:spcPts val="0"/>
              </a:spcAft>
              <a:buClr>
                <a:schemeClr val="dk1"/>
              </a:buClr>
              <a:buSzPts val="1100"/>
              <a:buFont typeface="Arial"/>
              <a:buNone/>
            </a:pPr>
            <a:r>
              <a:rPr lang="en" sz="1800">
                <a:latin typeface="Oswald"/>
                <a:ea typeface="Oswald"/>
                <a:cs typeface="Oswald"/>
                <a:sym typeface="Oswald"/>
              </a:rPr>
              <a:t>to have your website appear in a certain spot on a search results page.</a:t>
            </a:r>
            <a:endParaRPr sz="1800">
              <a:latin typeface="Oswald"/>
              <a:ea typeface="Oswald"/>
              <a:cs typeface="Oswald"/>
              <a:sym typeface="Oswald"/>
            </a:endParaRPr>
          </a:p>
          <a:p>
            <a:pPr indent="0" lvl="0" marL="0" rtl="0" algn="ctr">
              <a:lnSpc>
                <a:spcPct val="150000"/>
              </a:lnSpc>
              <a:spcBef>
                <a:spcPts val="0"/>
              </a:spcBef>
              <a:spcAft>
                <a:spcPts val="0"/>
              </a:spcAft>
              <a:buClr>
                <a:schemeClr val="dk1"/>
              </a:buClr>
              <a:buSzPts val="1100"/>
              <a:buFont typeface="Arial"/>
              <a:buNone/>
            </a:pPr>
            <a:r>
              <a:t/>
            </a:r>
            <a:endParaRPr sz="1300">
              <a:latin typeface="Oswald"/>
              <a:ea typeface="Oswald"/>
              <a:cs typeface="Oswald"/>
              <a:sym typeface="Oswald"/>
            </a:endParaRPr>
          </a:p>
          <a:p>
            <a:pPr indent="0" lvl="0" marL="0" rtl="0" algn="ctr">
              <a:lnSpc>
                <a:spcPct val="115000"/>
              </a:lnSpc>
              <a:spcBef>
                <a:spcPts val="0"/>
              </a:spcBef>
              <a:spcAft>
                <a:spcPts val="0"/>
              </a:spcAft>
              <a:buClr>
                <a:schemeClr val="dk1"/>
              </a:buClr>
              <a:buSzPts val="1100"/>
              <a:buFont typeface="Arial"/>
              <a:buNone/>
            </a:pPr>
            <a:r>
              <a:rPr lang="en">
                <a:latin typeface="Montserrat"/>
                <a:ea typeface="Montserrat"/>
                <a:cs typeface="Montserrat"/>
                <a:sym typeface="Montserrat"/>
              </a:rPr>
              <a:t>You should view SEO as a </a:t>
            </a:r>
            <a:r>
              <a:rPr i="1" lang="en">
                <a:latin typeface="Montserrat"/>
                <a:ea typeface="Montserrat"/>
                <a:cs typeface="Montserrat"/>
                <a:sym typeface="Montserrat"/>
              </a:rPr>
              <a:t>business</a:t>
            </a:r>
            <a:r>
              <a:rPr lang="en">
                <a:latin typeface="Montserrat"/>
                <a:ea typeface="Montserrat"/>
                <a:cs typeface="Montserrat"/>
                <a:sym typeface="Montserrat"/>
              </a:rPr>
              <a:t> expense, rather than a marketing expense.</a:t>
            </a:r>
            <a:endParaRPr>
              <a:latin typeface="Montserrat"/>
              <a:ea typeface="Montserrat"/>
              <a:cs typeface="Montserrat"/>
              <a:sym typeface="Montserrat"/>
            </a:endParaRPr>
          </a:p>
        </p:txBody>
      </p:sp>
      <p:pic>
        <p:nvPicPr>
          <p:cNvPr id="127" name="Google Shape;127;p31"/>
          <p:cNvPicPr preferRelativeResize="0"/>
          <p:nvPr/>
        </p:nvPicPr>
        <p:blipFill rotWithShape="1">
          <a:blip r:embed="rId4">
            <a:alphaModFix/>
          </a:blip>
          <a:srcRect b="16984" l="0" r="0" t="0"/>
          <a:stretch/>
        </p:blipFill>
        <p:spPr>
          <a:xfrm>
            <a:off x="3811275" y="1129950"/>
            <a:ext cx="4645699" cy="3521402"/>
          </a:xfrm>
          <a:prstGeom prst="rect">
            <a:avLst/>
          </a:prstGeom>
          <a:noFill/>
          <a:ln>
            <a:noFill/>
          </a:ln>
        </p:spPr>
      </p:pic>
      <p:pic>
        <p:nvPicPr>
          <p:cNvPr id="128" name="Google Shape;128;p31"/>
          <p:cNvPicPr preferRelativeResize="0"/>
          <p:nvPr/>
        </p:nvPicPr>
        <p:blipFill>
          <a:blip r:embed="rId5">
            <a:alphaModFix/>
          </a:blip>
          <a:stretch>
            <a:fillRect/>
          </a:stretch>
        </p:blipFill>
        <p:spPr>
          <a:xfrm>
            <a:off x="3492810" y="2356246"/>
            <a:ext cx="1202189" cy="615525"/>
          </a:xfrm>
          <a:prstGeom prst="rect">
            <a:avLst/>
          </a:prstGeom>
          <a:noFill/>
          <a:ln>
            <a:noFill/>
          </a:ln>
        </p:spPr>
      </p:pic>
      <p:pic>
        <p:nvPicPr>
          <p:cNvPr id="129" name="Google Shape;129;p31"/>
          <p:cNvPicPr preferRelativeResize="0"/>
          <p:nvPr/>
        </p:nvPicPr>
        <p:blipFill rotWithShape="1">
          <a:blip r:embed="rId5">
            <a:alphaModFix/>
          </a:blip>
          <a:srcRect b="-4264" l="0" r="82504" t="0"/>
          <a:stretch/>
        </p:blipFill>
        <p:spPr>
          <a:xfrm>
            <a:off x="3300725" y="2633244"/>
            <a:ext cx="156031" cy="4760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32"/>
          <p:cNvPicPr preferRelativeResize="0"/>
          <p:nvPr/>
        </p:nvPicPr>
        <p:blipFill>
          <a:blip r:embed="rId3">
            <a:alphaModFix/>
          </a:blip>
          <a:stretch>
            <a:fillRect/>
          </a:stretch>
        </p:blipFill>
        <p:spPr>
          <a:xfrm>
            <a:off x="152400" y="152400"/>
            <a:ext cx="8626096" cy="4838701"/>
          </a:xfrm>
          <a:prstGeom prst="rect">
            <a:avLst/>
          </a:prstGeom>
          <a:noFill/>
          <a:ln>
            <a:noFill/>
          </a:ln>
        </p:spPr>
      </p:pic>
      <p:pic>
        <p:nvPicPr>
          <p:cNvPr id="135" name="Google Shape;135;p32"/>
          <p:cNvPicPr preferRelativeResize="0"/>
          <p:nvPr/>
        </p:nvPicPr>
        <p:blipFill>
          <a:blip r:embed="rId4">
            <a:alphaModFix/>
          </a:blip>
          <a:stretch>
            <a:fillRect/>
          </a:stretch>
        </p:blipFill>
        <p:spPr>
          <a:xfrm>
            <a:off x="0" y="7144"/>
            <a:ext cx="9144000" cy="5129213"/>
          </a:xfrm>
          <a:prstGeom prst="rect">
            <a:avLst/>
          </a:prstGeom>
          <a:noFill/>
          <a:ln>
            <a:noFill/>
          </a:ln>
        </p:spPr>
      </p:pic>
      <p:pic>
        <p:nvPicPr>
          <p:cNvPr id="136" name="Google Shape;136;p32"/>
          <p:cNvPicPr preferRelativeResize="0"/>
          <p:nvPr/>
        </p:nvPicPr>
        <p:blipFill>
          <a:blip r:embed="rId5">
            <a:alphaModFix/>
          </a:blip>
          <a:stretch>
            <a:fillRect/>
          </a:stretch>
        </p:blipFill>
        <p:spPr>
          <a:xfrm>
            <a:off x="0" y="7144"/>
            <a:ext cx="9144000" cy="5129213"/>
          </a:xfrm>
          <a:prstGeom prst="rect">
            <a:avLst/>
          </a:prstGeom>
          <a:noFill/>
          <a:ln>
            <a:noFill/>
          </a:ln>
        </p:spPr>
      </p:pic>
      <p:pic>
        <p:nvPicPr>
          <p:cNvPr id="137" name="Google Shape;137;p32"/>
          <p:cNvPicPr preferRelativeResize="0"/>
          <p:nvPr/>
        </p:nvPicPr>
        <p:blipFill rotWithShape="1">
          <a:blip r:embed="rId6">
            <a:alphaModFix/>
          </a:blip>
          <a:srcRect b="2830" l="2831" r="1821" t="2830"/>
          <a:stretch/>
        </p:blipFill>
        <p:spPr>
          <a:xfrm>
            <a:off x="0" y="7150"/>
            <a:ext cx="9144000" cy="5129200"/>
          </a:xfrm>
          <a:prstGeom prst="rect">
            <a:avLst/>
          </a:prstGeom>
          <a:noFill/>
          <a:ln>
            <a:noFill/>
          </a:ln>
        </p:spPr>
      </p:pic>
      <p:sp>
        <p:nvSpPr>
          <p:cNvPr id="138" name="Google Shape;138;p32"/>
          <p:cNvSpPr/>
          <p:nvPr/>
        </p:nvSpPr>
        <p:spPr>
          <a:xfrm>
            <a:off x="318258" y="1566324"/>
            <a:ext cx="1952400" cy="2413500"/>
          </a:xfrm>
          <a:prstGeom prst="rect">
            <a:avLst/>
          </a:prstGeom>
          <a:no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23356D"/>
              </a:buClr>
              <a:buSzPts val="1200"/>
              <a:buFont typeface="Arial"/>
              <a:buNone/>
            </a:pPr>
            <a:r>
              <a:rPr b="1" lang="en" sz="2700">
                <a:solidFill>
                  <a:schemeClr val="lt1"/>
                </a:solidFill>
                <a:latin typeface="Oswald"/>
                <a:ea typeface="Oswald"/>
                <a:cs typeface="Oswald"/>
                <a:sym typeface="Oswald"/>
              </a:rPr>
              <a:t>Helping People Find Your Website</a:t>
            </a:r>
            <a:br>
              <a:rPr b="1" i="0" lang="en" sz="2700" u="none" cap="none" strike="noStrike">
                <a:solidFill>
                  <a:schemeClr val="lt1"/>
                </a:solidFill>
                <a:latin typeface="Oswald"/>
                <a:ea typeface="Oswald"/>
                <a:cs typeface="Oswald"/>
                <a:sym typeface="Oswald"/>
              </a:rPr>
            </a:br>
            <a:endParaRPr b="1" i="0" sz="2700" u="none" cap="none" strike="noStrike">
              <a:solidFill>
                <a:schemeClr val="lt1"/>
              </a:solidFill>
              <a:latin typeface="Oswald"/>
              <a:ea typeface="Oswald"/>
              <a:cs typeface="Oswald"/>
              <a:sym typeface="Oswald"/>
            </a:endParaRPr>
          </a:p>
        </p:txBody>
      </p:sp>
      <p:sp>
        <p:nvSpPr>
          <p:cNvPr id="139" name="Google Shape;139;p32"/>
          <p:cNvSpPr/>
          <p:nvPr/>
        </p:nvSpPr>
        <p:spPr>
          <a:xfrm>
            <a:off x="3023600" y="527075"/>
            <a:ext cx="5754900" cy="3639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800"/>
              <a:buFont typeface="Arial"/>
              <a:buNone/>
            </a:pPr>
            <a:r>
              <a:rPr lang="en">
                <a:solidFill>
                  <a:srgbClr val="23356D"/>
                </a:solidFill>
                <a:latin typeface="Roboto"/>
                <a:ea typeface="Roboto"/>
                <a:cs typeface="Roboto"/>
                <a:sym typeface="Roboto"/>
              </a:rPr>
              <a:t>Search Engine</a:t>
            </a:r>
            <a:r>
              <a:rPr i="0" lang="en" u="none" cap="none" strike="noStrike">
                <a:solidFill>
                  <a:srgbClr val="23356D"/>
                </a:solidFill>
                <a:latin typeface="Roboto"/>
                <a:ea typeface="Roboto"/>
                <a:cs typeface="Roboto"/>
                <a:sym typeface="Roboto"/>
              </a:rPr>
              <a:t> Optimization is an encompassing approach to optimiz</a:t>
            </a:r>
            <a:r>
              <a:rPr lang="en">
                <a:solidFill>
                  <a:srgbClr val="23356D"/>
                </a:solidFill>
                <a:latin typeface="Roboto"/>
                <a:ea typeface="Roboto"/>
                <a:cs typeface="Roboto"/>
                <a:sym typeface="Roboto"/>
              </a:rPr>
              <a:t>e</a:t>
            </a:r>
            <a:r>
              <a:rPr i="0" lang="en" u="none" cap="none" strike="noStrike">
                <a:solidFill>
                  <a:srgbClr val="23356D"/>
                </a:solidFill>
                <a:latin typeface="Roboto"/>
                <a:ea typeface="Roboto"/>
                <a:cs typeface="Roboto"/>
                <a:sym typeface="Roboto"/>
              </a:rPr>
              <a:t> </a:t>
            </a:r>
            <a:r>
              <a:rPr lang="en">
                <a:solidFill>
                  <a:srgbClr val="23356D"/>
                </a:solidFill>
                <a:latin typeface="Roboto"/>
                <a:ea typeface="Roboto"/>
                <a:cs typeface="Roboto"/>
                <a:sym typeface="Roboto"/>
              </a:rPr>
              <a:t>your</a:t>
            </a:r>
            <a:r>
              <a:rPr i="0" lang="en" u="none" cap="none" strike="noStrike">
                <a:solidFill>
                  <a:srgbClr val="23356D"/>
                </a:solidFill>
                <a:latin typeface="Roboto"/>
                <a:ea typeface="Roboto"/>
                <a:cs typeface="Roboto"/>
                <a:sym typeface="Roboto"/>
              </a:rPr>
              <a:t> entire </a:t>
            </a:r>
            <a:r>
              <a:rPr lang="en">
                <a:solidFill>
                  <a:srgbClr val="23356D"/>
                </a:solidFill>
                <a:latin typeface="Roboto"/>
                <a:ea typeface="Roboto"/>
                <a:cs typeface="Roboto"/>
                <a:sym typeface="Roboto"/>
              </a:rPr>
              <a:t>web presence</a:t>
            </a:r>
            <a:r>
              <a:rPr i="0" lang="en" u="none" cap="none" strike="noStrike">
                <a:solidFill>
                  <a:srgbClr val="23356D"/>
                </a:solidFill>
                <a:latin typeface="Roboto"/>
                <a:ea typeface="Roboto"/>
                <a:cs typeface="Roboto"/>
                <a:sym typeface="Roboto"/>
              </a:rPr>
              <a:t> for organic search including </a:t>
            </a:r>
            <a:r>
              <a:rPr lang="en">
                <a:solidFill>
                  <a:srgbClr val="23356D"/>
                </a:solidFill>
                <a:latin typeface="Roboto"/>
                <a:ea typeface="Roboto"/>
                <a:cs typeface="Roboto"/>
                <a:sym typeface="Roboto"/>
              </a:rPr>
              <a:t>your</a:t>
            </a:r>
            <a:r>
              <a:rPr i="0" lang="en" u="none" cap="none" strike="noStrike">
                <a:solidFill>
                  <a:srgbClr val="23356D"/>
                </a:solidFill>
                <a:latin typeface="Roboto"/>
                <a:ea typeface="Roboto"/>
                <a:cs typeface="Roboto"/>
                <a:sym typeface="Roboto"/>
              </a:rPr>
              <a:t> website, social channels, blogs, and directory listings.  </a:t>
            </a:r>
            <a:endParaRPr i="0" u="none" cap="none" strike="noStrike">
              <a:solidFill>
                <a:srgbClr val="23356D"/>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800"/>
              <a:buFont typeface="Arial"/>
              <a:buNone/>
            </a:pPr>
            <a:r>
              <a:t/>
            </a:r>
            <a:endParaRPr>
              <a:solidFill>
                <a:srgbClr val="23356D"/>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800"/>
              <a:buFont typeface="Arial"/>
              <a:buNone/>
            </a:pPr>
            <a:r>
              <a:rPr i="0" lang="en" u="none" cap="none" strike="noStrike">
                <a:solidFill>
                  <a:srgbClr val="23356D"/>
                </a:solidFill>
                <a:latin typeface="Roboto"/>
                <a:ea typeface="Roboto"/>
                <a:cs typeface="Roboto"/>
                <a:sym typeface="Roboto"/>
              </a:rPr>
              <a:t>We use strategies, techniques and tactics to </a:t>
            </a:r>
            <a:r>
              <a:rPr lang="en">
                <a:solidFill>
                  <a:srgbClr val="23356D"/>
                </a:solidFill>
                <a:latin typeface="Roboto"/>
                <a:ea typeface="Roboto"/>
                <a:cs typeface="Roboto"/>
                <a:sym typeface="Roboto"/>
              </a:rPr>
              <a:t>increase the quality and quantity of organic search traffic to your website </a:t>
            </a:r>
            <a:r>
              <a:rPr i="0" lang="en" u="none" cap="none" strike="noStrike">
                <a:solidFill>
                  <a:srgbClr val="23356D"/>
                </a:solidFill>
                <a:latin typeface="Roboto"/>
                <a:ea typeface="Roboto"/>
                <a:cs typeface="Roboto"/>
                <a:sym typeface="Roboto"/>
              </a:rPr>
              <a:t>with a strong emphasis on content marketing and website</a:t>
            </a:r>
            <a:r>
              <a:rPr lang="en">
                <a:solidFill>
                  <a:srgbClr val="23356D"/>
                </a:solidFill>
                <a:latin typeface="Roboto"/>
                <a:ea typeface="Roboto"/>
                <a:cs typeface="Roboto"/>
                <a:sym typeface="Roboto"/>
              </a:rPr>
              <a:t> </a:t>
            </a:r>
            <a:r>
              <a:rPr i="0" lang="en" u="none" cap="none" strike="noStrike">
                <a:solidFill>
                  <a:srgbClr val="23356D"/>
                </a:solidFill>
                <a:latin typeface="Roboto"/>
                <a:ea typeface="Roboto"/>
                <a:cs typeface="Roboto"/>
                <a:sym typeface="Roboto"/>
              </a:rPr>
              <a:t>performance. </a:t>
            </a:r>
            <a:endParaRPr i="0" u="none" cap="none" strike="noStrike">
              <a:solidFill>
                <a:srgbClr val="23356D"/>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800"/>
              <a:buFont typeface="Arial"/>
              <a:buNone/>
            </a:pPr>
            <a:r>
              <a:rPr i="0" lang="en" u="none" cap="none" strike="noStrike">
                <a:solidFill>
                  <a:srgbClr val="23356D"/>
                </a:solidFill>
                <a:latin typeface="Roboto"/>
                <a:ea typeface="Roboto"/>
                <a:cs typeface="Roboto"/>
                <a:sym typeface="Roboto"/>
              </a:rPr>
              <a:t>Our SEO services include:</a:t>
            </a:r>
            <a:endParaRPr>
              <a:solidFill>
                <a:srgbClr val="23356D"/>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800"/>
              <a:buFont typeface="Arial"/>
              <a:buNone/>
            </a:pPr>
            <a:r>
              <a:t/>
            </a:r>
            <a:endParaRPr>
              <a:solidFill>
                <a:srgbClr val="23356D"/>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800"/>
              <a:buFont typeface="Arial"/>
              <a:buNone/>
            </a:pPr>
            <a:r>
              <a:rPr lang="en" sz="1600">
                <a:solidFill>
                  <a:srgbClr val="23356D"/>
                </a:solidFill>
                <a:latin typeface="Oswald SemiBold"/>
                <a:ea typeface="Oswald SemiBold"/>
                <a:cs typeface="Oswald SemiBold"/>
                <a:sym typeface="Oswald SemiBold"/>
              </a:rPr>
              <a:t>On-Site SEO: </a:t>
            </a:r>
            <a:r>
              <a:rPr lang="en">
                <a:solidFill>
                  <a:srgbClr val="23356D"/>
                </a:solidFill>
                <a:latin typeface="Roboto"/>
                <a:ea typeface="Roboto"/>
                <a:cs typeface="Roboto"/>
                <a:sym typeface="Roboto"/>
              </a:rPr>
              <a:t>Keyword Research, Web Hosting, Google Analytics setup w/ conversion tracking, Internal link building, Proper set-up of meta tags and alt tags, Unique and keyword focused content</a:t>
            </a:r>
            <a:endParaRPr>
              <a:solidFill>
                <a:srgbClr val="23356D"/>
              </a:solidFill>
              <a:latin typeface="Roboto"/>
              <a:ea typeface="Roboto"/>
              <a:cs typeface="Roboto"/>
              <a:sym typeface="Roboto"/>
            </a:endParaRPr>
          </a:p>
          <a:p>
            <a:pPr indent="0" lvl="0" marL="0" marR="0" rtl="0" algn="ctr">
              <a:lnSpc>
                <a:spcPct val="115000"/>
              </a:lnSpc>
              <a:spcBef>
                <a:spcPts val="0"/>
              </a:spcBef>
              <a:spcAft>
                <a:spcPts val="0"/>
              </a:spcAft>
              <a:buClr>
                <a:schemeClr val="dk1"/>
              </a:buClr>
              <a:buSzPts val="1100"/>
              <a:buFont typeface="Arial"/>
              <a:buNone/>
            </a:pPr>
            <a:r>
              <a:t/>
            </a:r>
            <a:endParaRPr>
              <a:solidFill>
                <a:srgbClr val="23356D"/>
              </a:solidFill>
              <a:latin typeface="Roboto"/>
              <a:ea typeface="Roboto"/>
              <a:cs typeface="Roboto"/>
              <a:sym typeface="Roboto"/>
            </a:endParaRPr>
          </a:p>
          <a:p>
            <a:pPr indent="0" lvl="0" marL="0" rtl="0" algn="ctr">
              <a:lnSpc>
                <a:spcPct val="115000"/>
              </a:lnSpc>
              <a:spcBef>
                <a:spcPts val="0"/>
              </a:spcBef>
              <a:spcAft>
                <a:spcPts val="0"/>
              </a:spcAft>
              <a:buClr>
                <a:schemeClr val="dk1"/>
              </a:buClr>
              <a:buSzPts val="800"/>
              <a:buFont typeface="Arial"/>
              <a:buNone/>
            </a:pPr>
            <a:r>
              <a:rPr lang="en" sz="1600">
                <a:solidFill>
                  <a:srgbClr val="23356D"/>
                </a:solidFill>
                <a:latin typeface="Oswald SemiBold"/>
                <a:ea typeface="Oswald SemiBold"/>
                <a:cs typeface="Oswald SemiBold"/>
                <a:sym typeface="Oswald SemiBold"/>
              </a:rPr>
              <a:t>Off-Site SEO: </a:t>
            </a:r>
            <a:r>
              <a:rPr lang="en">
                <a:solidFill>
                  <a:srgbClr val="23356D"/>
                </a:solidFill>
                <a:latin typeface="Roboto"/>
                <a:ea typeface="Roboto"/>
                <a:cs typeface="Roboto"/>
                <a:sym typeface="Roboto"/>
              </a:rPr>
              <a:t>Directory Listing Management &amp; Link Building</a:t>
            </a:r>
            <a:endParaRPr>
              <a:solidFill>
                <a:srgbClr val="23356D"/>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800"/>
              <a:buFont typeface="Arial"/>
              <a:buNone/>
            </a:pPr>
            <a:r>
              <a:t/>
            </a:r>
            <a:endParaRPr>
              <a:solidFill>
                <a:srgbClr val="23356D"/>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33"/>
          <p:cNvPicPr preferRelativeResize="0"/>
          <p:nvPr/>
        </p:nvPicPr>
        <p:blipFill rotWithShape="1">
          <a:blip r:embed="rId3">
            <a:alphaModFix/>
          </a:blip>
          <a:srcRect b="19048" l="1507" r="1836" t="41333"/>
          <a:stretch/>
        </p:blipFill>
        <p:spPr>
          <a:xfrm>
            <a:off x="0" y="3041000"/>
            <a:ext cx="9202326" cy="2102500"/>
          </a:xfrm>
          <a:prstGeom prst="rect">
            <a:avLst/>
          </a:prstGeom>
          <a:noFill/>
          <a:ln>
            <a:noFill/>
          </a:ln>
        </p:spPr>
      </p:pic>
      <p:sp>
        <p:nvSpPr>
          <p:cNvPr id="145" name="Google Shape;145;p33"/>
          <p:cNvSpPr txBox="1"/>
          <p:nvPr/>
        </p:nvSpPr>
        <p:spPr>
          <a:xfrm>
            <a:off x="1611887" y="481975"/>
            <a:ext cx="5949000" cy="61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073763"/>
                </a:solidFill>
                <a:latin typeface="Oswald"/>
                <a:ea typeface="Oswald"/>
                <a:cs typeface="Oswald"/>
                <a:sym typeface="Oswald"/>
              </a:rPr>
              <a:t>Client Spotlights</a:t>
            </a:r>
            <a:endParaRPr b="1" sz="3000">
              <a:solidFill>
                <a:srgbClr val="073763"/>
              </a:solidFill>
              <a:latin typeface="Oswald"/>
              <a:ea typeface="Oswald"/>
              <a:cs typeface="Oswald"/>
              <a:sym typeface="Oswald"/>
            </a:endParaRPr>
          </a:p>
        </p:txBody>
      </p:sp>
      <p:sp>
        <p:nvSpPr>
          <p:cNvPr id="146" name="Google Shape;146;p33"/>
          <p:cNvSpPr txBox="1"/>
          <p:nvPr/>
        </p:nvSpPr>
        <p:spPr>
          <a:xfrm>
            <a:off x="699338" y="2133754"/>
            <a:ext cx="3893400" cy="61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solidFill>
                  <a:srgbClr val="073763"/>
                </a:solidFill>
                <a:latin typeface="Montserrat Medium"/>
                <a:ea typeface="Montserrat Medium"/>
                <a:cs typeface="Montserrat Medium"/>
                <a:sym typeface="Montserrat Medium"/>
              </a:rPr>
              <a:t>German Auto </a:t>
            </a:r>
            <a:endParaRPr sz="1900">
              <a:solidFill>
                <a:srgbClr val="073763"/>
              </a:solidFill>
              <a:latin typeface="Montserrat Medium"/>
              <a:ea typeface="Montserrat Medium"/>
              <a:cs typeface="Montserrat Medium"/>
              <a:sym typeface="Montserrat Medium"/>
            </a:endParaRPr>
          </a:p>
          <a:p>
            <a:pPr indent="0" lvl="0" marL="0" rtl="0" algn="ctr">
              <a:spcBef>
                <a:spcPts val="0"/>
              </a:spcBef>
              <a:spcAft>
                <a:spcPts val="0"/>
              </a:spcAft>
              <a:buNone/>
            </a:pPr>
            <a:r>
              <a:rPr lang="en" sz="1900">
                <a:solidFill>
                  <a:srgbClr val="073763"/>
                </a:solidFill>
                <a:latin typeface="Montserrat Medium"/>
                <a:ea typeface="Montserrat Medium"/>
                <a:cs typeface="Montserrat Medium"/>
                <a:sym typeface="Montserrat Medium"/>
              </a:rPr>
              <a:t>Repair Shop</a:t>
            </a:r>
            <a:endParaRPr sz="1900">
              <a:solidFill>
                <a:srgbClr val="073763"/>
              </a:solidFill>
              <a:latin typeface="Montserrat Medium"/>
              <a:ea typeface="Montserrat Medium"/>
              <a:cs typeface="Montserrat Medium"/>
              <a:sym typeface="Montserrat Medium"/>
            </a:endParaRPr>
          </a:p>
        </p:txBody>
      </p:sp>
      <p:pic>
        <p:nvPicPr>
          <p:cNvPr id="147" name="Google Shape;147;p33"/>
          <p:cNvPicPr preferRelativeResize="0"/>
          <p:nvPr/>
        </p:nvPicPr>
        <p:blipFill>
          <a:blip r:embed="rId4">
            <a:alphaModFix/>
          </a:blip>
          <a:stretch>
            <a:fillRect/>
          </a:stretch>
        </p:blipFill>
        <p:spPr>
          <a:xfrm>
            <a:off x="1450135" y="1243935"/>
            <a:ext cx="2391933" cy="797303"/>
          </a:xfrm>
          <a:prstGeom prst="rect">
            <a:avLst/>
          </a:prstGeom>
          <a:noFill/>
          <a:ln>
            <a:noFill/>
          </a:ln>
        </p:spPr>
      </p:pic>
      <p:pic>
        <p:nvPicPr>
          <p:cNvPr id="148" name="Google Shape;148;p33"/>
          <p:cNvPicPr preferRelativeResize="0"/>
          <p:nvPr/>
        </p:nvPicPr>
        <p:blipFill>
          <a:blip r:embed="rId5">
            <a:alphaModFix/>
          </a:blip>
          <a:stretch>
            <a:fillRect/>
          </a:stretch>
        </p:blipFill>
        <p:spPr>
          <a:xfrm>
            <a:off x="5820272" y="1155444"/>
            <a:ext cx="1355501" cy="974283"/>
          </a:xfrm>
          <a:prstGeom prst="rect">
            <a:avLst/>
          </a:prstGeom>
          <a:noFill/>
          <a:ln>
            <a:noFill/>
          </a:ln>
        </p:spPr>
      </p:pic>
      <p:sp>
        <p:nvSpPr>
          <p:cNvPr id="149" name="Google Shape;149;p33"/>
          <p:cNvSpPr txBox="1"/>
          <p:nvPr/>
        </p:nvSpPr>
        <p:spPr>
          <a:xfrm>
            <a:off x="4551259" y="2133754"/>
            <a:ext cx="3893400" cy="61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solidFill>
                  <a:srgbClr val="073763"/>
                </a:solidFill>
                <a:latin typeface="Montserrat Medium"/>
                <a:ea typeface="Montserrat Medium"/>
                <a:cs typeface="Montserrat Medium"/>
                <a:sym typeface="Montserrat Medium"/>
              </a:rPr>
              <a:t>Personal &amp; Business Insurance Agency</a:t>
            </a:r>
            <a:endParaRPr sz="1900">
              <a:solidFill>
                <a:srgbClr val="073763"/>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34"/>
          <p:cNvPicPr preferRelativeResize="0"/>
          <p:nvPr/>
        </p:nvPicPr>
        <p:blipFill rotWithShape="1">
          <a:blip r:embed="rId3">
            <a:alphaModFix/>
          </a:blip>
          <a:srcRect b="16739" l="1394" r="1733" t="2706"/>
          <a:stretch/>
        </p:blipFill>
        <p:spPr>
          <a:xfrm>
            <a:off x="12925" y="0"/>
            <a:ext cx="9144000" cy="5143501"/>
          </a:xfrm>
          <a:prstGeom prst="rect">
            <a:avLst/>
          </a:prstGeom>
          <a:noFill/>
          <a:ln>
            <a:noFill/>
          </a:ln>
        </p:spPr>
      </p:pic>
      <p:sp>
        <p:nvSpPr>
          <p:cNvPr id="155" name="Google Shape;155;p34"/>
          <p:cNvSpPr txBox="1"/>
          <p:nvPr/>
        </p:nvSpPr>
        <p:spPr>
          <a:xfrm>
            <a:off x="2036075" y="287025"/>
            <a:ext cx="3987600" cy="51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073763"/>
                </a:solidFill>
                <a:latin typeface="Oswald"/>
                <a:ea typeface="Oswald"/>
                <a:cs typeface="Oswald"/>
                <a:sym typeface="Oswald"/>
              </a:rPr>
              <a:t>Ottohaus Statistics</a:t>
            </a:r>
            <a:endParaRPr b="1" sz="2700">
              <a:solidFill>
                <a:srgbClr val="073763"/>
              </a:solidFill>
              <a:latin typeface="Oswald"/>
              <a:ea typeface="Oswald"/>
              <a:cs typeface="Oswald"/>
              <a:sym typeface="Oswald"/>
            </a:endParaRPr>
          </a:p>
        </p:txBody>
      </p:sp>
      <p:pic>
        <p:nvPicPr>
          <p:cNvPr id="156" name="Google Shape;156;p34"/>
          <p:cNvPicPr preferRelativeResize="0"/>
          <p:nvPr/>
        </p:nvPicPr>
        <p:blipFill>
          <a:blip r:embed="rId4">
            <a:alphaModFix/>
          </a:blip>
          <a:stretch>
            <a:fillRect/>
          </a:stretch>
        </p:blipFill>
        <p:spPr>
          <a:xfrm>
            <a:off x="5489639" y="410348"/>
            <a:ext cx="1115007" cy="371664"/>
          </a:xfrm>
          <a:prstGeom prst="rect">
            <a:avLst/>
          </a:prstGeom>
          <a:noFill/>
          <a:ln>
            <a:noFill/>
          </a:ln>
        </p:spPr>
      </p:pic>
      <p:pic>
        <p:nvPicPr>
          <p:cNvPr id="157" name="Google Shape;157;p34"/>
          <p:cNvPicPr preferRelativeResize="0"/>
          <p:nvPr/>
        </p:nvPicPr>
        <p:blipFill>
          <a:blip r:embed="rId5">
            <a:alphaModFix/>
          </a:blip>
          <a:stretch>
            <a:fillRect/>
          </a:stretch>
        </p:blipFill>
        <p:spPr>
          <a:xfrm>
            <a:off x="2512292" y="2896848"/>
            <a:ext cx="1590274" cy="1594947"/>
          </a:xfrm>
          <a:prstGeom prst="rect">
            <a:avLst/>
          </a:prstGeom>
          <a:noFill/>
          <a:ln>
            <a:noFill/>
          </a:ln>
        </p:spPr>
      </p:pic>
      <p:sp>
        <p:nvSpPr>
          <p:cNvPr id="158" name="Google Shape;158;p34"/>
          <p:cNvSpPr txBox="1"/>
          <p:nvPr/>
        </p:nvSpPr>
        <p:spPr>
          <a:xfrm>
            <a:off x="2326677" y="1979773"/>
            <a:ext cx="2082900" cy="845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300">
                <a:solidFill>
                  <a:srgbClr val="179AD3"/>
                </a:solidFill>
                <a:latin typeface="Montserrat Medium"/>
                <a:ea typeface="Montserrat Medium"/>
                <a:cs typeface="Montserrat Medium"/>
                <a:sym typeface="Montserrat Medium"/>
              </a:rPr>
              <a:t>In average keyword position compared to client’s competitors</a:t>
            </a:r>
            <a:endParaRPr sz="1300">
              <a:solidFill>
                <a:srgbClr val="179AD3"/>
              </a:solidFill>
              <a:latin typeface="Montserrat Medium"/>
              <a:ea typeface="Montserrat Medium"/>
              <a:cs typeface="Montserrat Medium"/>
              <a:sym typeface="Montserrat Medium"/>
            </a:endParaRPr>
          </a:p>
        </p:txBody>
      </p:sp>
      <p:pic>
        <p:nvPicPr>
          <p:cNvPr id="159" name="Google Shape;159;p34"/>
          <p:cNvPicPr preferRelativeResize="0"/>
          <p:nvPr/>
        </p:nvPicPr>
        <p:blipFill>
          <a:blip r:embed="rId6">
            <a:alphaModFix/>
          </a:blip>
          <a:stretch>
            <a:fillRect/>
          </a:stretch>
        </p:blipFill>
        <p:spPr>
          <a:xfrm>
            <a:off x="4526132" y="2940297"/>
            <a:ext cx="2116787" cy="1566945"/>
          </a:xfrm>
          <a:prstGeom prst="rect">
            <a:avLst/>
          </a:prstGeom>
          <a:noFill/>
          <a:ln>
            <a:noFill/>
          </a:ln>
        </p:spPr>
      </p:pic>
      <p:sp>
        <p:nvSpPr>
          <p:cNvPr id="160" name="Google Shape;160;p34"/>
          <p:cNvSpPr txBox="1"/>
          <p:nvPr/>
        </p:nvSpPr>
        <p:spPr>
          <a:xfrm>
            <a:off x="4564006" y="2035446"/>
            <a:ext cx="1914900" cy="5850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1300">
                <a:solidFill>
                  <a:srgbClr val="179AD3"/>
                </a:solidFill>
                <a:latin typeface="Montserrat Medium"/>
                <a:ea typeface="Montserrat Medium"/>
                <a:cs typeface="Montserrat Medium"/>
                <a:sym typeface="Montserrat Medium"/>
              </a:rPr>
              <a:t>Over last</a:t>
            </a:r>
            <a:endParaRPr sz="1300">
              <a:solidFill>
                <a:srgbClr val="179AD3"/>
              </a:solidFill>
              <a:latin typeface="Montserrat Medium"/>
              <a:ea typeface="Montserrat Medium"/>
              <a:cs typeface="Montserrat Medium"/>
              <a:sym typeface="Montserrat Medium"/>
            </a:endParaRPr>
          </a:p>
          <a:p>
            <a:pPr indent="0" lvl="0" marL="0" rtl="0" algn="ctr">
              <a:lnSpc>
                <a:spcPct val="100000"/>
              </a:lnSpc>
              <a:spcBef>
                <a:spcPts val="0"/>
              </a:spcBef>
              <a:spcAft>
                <a:spcPts val="0"/>
              </a:spcAft>
              <a:buNone/>
            </a:pPr>
            <a:r>
              <a:rPr lang="en" sz="1300">
                <a:solidFill>
                  <a:srgbClr val="179AD3"/>
                </a:solidFill>
                <a:latin typeface="Montserrat Medium"/>
                <a:ea typeface="Montserrat Medium"/>
                <a:cs typeface="Montserrat Medium"/>
                <a:sym typeface="Montserrat Medium"/>
              </a:rPr>
              <a:t>12 months</a:t>
            </a:r>
            <a:endParaRPr sz="1300">
              <a:solidFill>
                <a:srgbClr val="179AD3"/>
              </a:solidFill>
              <a:latin typeface="Montserrat Medium"/>
              <a:ea typeface="Montserrat Medium"/>
              <a:cs typeface="Montserrat Medium"/>
              <a:sym typeface="Montserrat Medium"/>
            </a:endParaRPr>
          </a:p>
        </p:txBody>
      </p:sp>
      <p:sp>
        <p:nvSpPr>
          <p:cNvPr id="161" name="Google Shape;161;p34"/>
          <p:cNvSpPr txBox="1"/>
          <p:nvPr/>
        </p:nvSpPr>
        <p:spPr>
          <a:xfrm>
            <a:off x="456025" y="1513666"/>
            <a:ext cx="1914900" cy="5694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2500">
                <a:solidFill>
                  <a:srgbClr val="179AD3"/>
                </a:solidFill>
                <a:latin typeface="Montserrat ExtraBold"/>
                <a:ea typeface="Montserrat ExtraBold"/>
                <a:cs typeface="Montserrat ExtraBold"/>
                <a:sym typeface="Montserrat ExtraBold"/>
              </a:rPr>
              <a:t>INCREASE</a:t>
            </a:r>
            <a:endParaRPr sz="2400">
              <a:solidFill>
                <a:srgbClr val="179AD3"/>
              </a:solidFill>
              <a:latin typeface="Montserrat ExtraBold"/>
              <a:ea typeface="Montserrat ExtraBold"/>
              <a:cs typeface="Montserrat ExtraBold"/>
              <a:sym typeface="Montserrat ExtraBold"/>
            </a:endParaRPr>
          </a:p>
        </p:txBody>
      </p:sp>
      <p:sp>
        <p:nvSpPr>
          <p:cNvPr id="162" name="Google Shape;162;p34"/>
          <p:cNvSpPr txBox="1"/>
          <p:nvPr/>
        </p:nvSpPr>
        <p:spPr>
          <a:xfrm>
            <a:off x="565269" y="2083070"/>
            <a:ext cx="1612200" cy="61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rgbClr val="000000"/>
              </a:buClr>
              <a:buSzPts val="1100"/>
              <a:buFont typeface="Arial"/>
              <a:buNone/>
            </a:pPr>
            <a:r>
              <a:rPr lang="en" sz="1300">
                <a:solidFill>
                  <a:srgbClr val="179AD3"/>
                </a:solidFill>
                <a:latin typeface="Montserrat Medium"/>
                <a:ea typeface="Montserrat Medium"/>
                <a:cs typeface="Montserrat Medium"/>
                <a:sym typeface="Montserrat Medium"/>
              </a:rPr>
              <a:t>Of Keywords on Page 1 of Google</a:t>
            </a:r>
            <a:endParaRPr sz="1300">
              <a:solidFill>
                <a:srgbClr val="179AD3"/>
              </a:solidFill>
              <a:latin typeface="Montserrat Medium"/>
              <a:ea typeface="Montserrat Medium"/>
              <a:cs typeface="Montserrat Medium"/>
              <a:sym typeface="Montserrat Medium"/>
            </a:endParaRPr>
          </a:p>
        </p:txBody>
      </p:sp>
      <p:sp>
        <p:nvSpPr>
          <p:cNvPr id="163" name="Google Shape;163;p34"/>
          <p:cNvSpPr txBox="1"/>
          <p:nvPr/>
        </p:nvSpPr>
        <p:spPr>
          <a:xfrm>
            <a:off x="456025" y="1038109"/>
            <a:ext cx="19149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solidFill>
                  <a:srgbClr val="179AD3"/>
                </a:solidFill>
                <a:latin typeface="Montserrat ExtraBold"/>
                <a:ea typeface="Montserrat ExtraBold"/>
                <a:cs typeface="Montserrat ExtraBold"/>
                <a:sym typeface="Montserrat ExtraBold"/>
              </a:rPr>
              <a:t>100%</a:t>
            </a:r>
            <a:endParaRPr sz="3500">
              <a:solidFill>
                <a:srgbClr val="179AD3"/>
              </a:solidFill>
              <a:latin typeface="Montserrat ExtraBold"/>
              <a:ea typeface="Montserrat ExtraBold"/>
              <a:cs typeface="Montserrat ExtraBold"/>
              <a:sym typeface="Montserrat ExtraBold"/>
            </a:endParaRPr>
          </a:p>
        </p:txBody>
      </p:sp>
      <p:pic>
        <p:nvPicPr>
          <p:cNvPr id="164" name="Google Shape;164;p34"/>
          <p:cNvPicPr preferRelativeResize="0"/>
          <p:nvPr/>
        </p:nvPicPr>
        <p:blipFill>
          <a:blip r:embed="rId7">
            <a:alphaModFix/>
          </a:blip>
          <a:stretch>
            <a:fillRect/>
          </a:stretch>
        </p:blipFill>
        <p:spPr>
          <a:xfrm>
            <a:off x="622557" y="2967734"/>
            <a:ext cx="1590280" cy="1600700"/>
          </a:xfrm>
          <a:prstGeom prst="rect">
            <a:avLst/>
          </a:prstGeom>
          <a:noFill/>
          <a:ln>
            <a:noFill/>
          </a:ln>
        </p:spPr>
      </p:pic>
      <p:sp>
        <p:nvSpPr>
          <p:cNvPr id="165" name="Google Shape;165;p34"/>
          <p:cNvSpPr txBox="1"/>
          <p:nvPr/>
        </p:nvSpPr>
        <p:spPr>
          <a:xfrm>
            <a:off x="2410786" y="1513666"/>
            <a:ext cx="1914900" cy="5694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2500">
                <a:solidFill>
                  <a:srgbClr val="179AD3"/>
                </a:solidFill>
                <a:latin typeface="Montserrat ExtraBold"/>
                <a:ea typeface="Montserrat ExtraBold"/>
                <a:cs typeface="Montserrat ExtraBold"/>
                <a:sym typeface="Montserrat ExtraBold"/>
              </a:rPr>
              <a:t>INCREASE</a:t>
            </a:r>
            <a:endParaRPr sz="2400">
              <a:solidFill>
                <a:srgbClr val="179AD3"/>
              </a:solidFill>
              <a:latin typeface="Montserrat ExtraBold"/>
              <a:ea typeface="Montserrat ExtraBold"/>
              <a:cs typeface="Montserrat ExtraBold"/>
              <a:sym typeface="Montserrat ExtraBold"/>
            </a:endParaRPr>
          </a:p>
        </p:txBody>
      </p:sp>
      <p:sp>
        <p:nvSpPr>
          <p:cNvPr id="166" name="Google Shape;166;p34"/>
          <p:cNvSpPr txBox="1"/>
          <p:nvPr/>
        </p:nvSpPr>
        <p:spPr>
          <a:xfrm>
            <a:off x="2410786" y="1038109"/>
            <a:ext cx="19149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solidFill>
                  <a:srgbClr val="179AD3"/>
                </a:solidFill>
                <a:latin typeface="Montserrat ExtraBold"/>
                <a:ea typeface="Montserrat ExtraBold"/>
                <a:cs typeface="Montserrat ExtraBold"/>
                <a:sym typeface="Montserrat ExtraBold"/>
              </a:rPr>
              <a:t>48%</a:t>
            </a:r>
            <a:endParaRPr sz="3500">
              <a:solidFill>
                <a:srgbClr val="179AD3"/>
              </a:solidFill>
              <a:latin typeface="Montserrat ExtraBold"/>
              <a:ea typeface="Montserrat ExtraBold"/>
              <a:cs typeface="Montserrat ExtraBold"/>
              <a:sym typeface="Montserrat ExtraBold"/>
            </a:endParaRPr>
          </a:p>
        </p:txBody>
      </p:sp>
      <p:sp>
        <p:nvSpPr>
          <p:cNvPr id="167" name="Google Shape;167;p34"/>
          <p:cNvSpPr txBox="1"/>
          <p:nvPr/>
        </p:nvSpPr>
        <p:spPr>
          <a:xfrm>
            <a:off x="4563948" y="850449"/>
            <a:ext cx="1914900" cy="11544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2100">
                <a:solidFill>
                  <a:srgbClr val="179AD3"/>
                </a:solidFill>
                <a:latin typeface="Montserrat ExtraBold"/>
                <a:ea typeface="Montserrat ExtraBold"/>
                <a:cs typeface="Montserrat ExtraBold"/>
                <a:sym typeface="Montserrat ExtraBold"/>
              </a:rPr>
              <a:t>MOST</a:t>
            </a:r>
            <a:endParaRPr sz="2100">
              <a:solidFill>
                <a:srgbClr val="179AD3"/>
              </a:solidFill>
              <a:latin typeface="Montserrat ExtraBold"/>
              <a:ea typeface="Montserrat ExtraBold"/>
              <a:cs typeface="Montserrat ExtraBold"/>
              <a:sym typeface="Montserrat ExtraBold"/>
            </a:endParaRPr>
          </a:p>
          <a:p>
            <a:pPr indent="0" lvl="0" marL="0" rtl="0" algn="ctr">
              <a:lnSpc>
                <a:spcPct val="100000"/>
              </a:lnSpc>
              <a:spcBef>
                <a:spcPts val="0"/>
              </a:spcBef>
              <a:spcAft>
                <a:spcPts val="0"/>
              </a:spcAft>
              <a:buNone/>
            </a:pPr>
            <a:r>
              <a:rPr lang="en" sz="2100">
                <a:solidFill>
                  <a:srgbClr val="179AD3"/>
                </a:solidFill>
                <a:latin typeface="Montserrat ExtraBold"/>
                <a:ea typeface="Montserrat ExtraBold"/>
                <a:cs typeface="Montserrat ExtraBold"/>
                <a:sym typeface="Montserrat ExtraBold"/>
              </a:rPr>
              <a:t>IMPROVED KEYWORDS</a:t>
            </a:r>
            <a:endParaRPr sz="2100">
              <a:solidFill>
                <a:srgbClr val="179AD3"/>
              </a:solidFill>
              <a:latin typeface="Montserrat ExtraBold"/>
              <a:ea typeface="Montserrat ExtraBold"/>
              <a:cs typeface="Montserrat ExtraBold"/>
              <a:sym typeface="Montserrat ExtraBold"/>
            </a:endParaRPr>
          </a:p>
        </p:txBody>
      </p:sp>
      <p:sp>
        <p:nvSpPr>
          <p:cNvPr id="168" name="Google Shape;168;p34"/>
          <p:cNvSpPr txBox="1"/>
          <p:nvPr/>
        </p:nvSpPr>
        <p:spPr>
          <a:xfrm>
            <a:off x="6728491" y="1487046"/>
            <a:ext cx="1914900" cy="5694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2500">
                <a:solidFill>
                  <a:srgbClr val="179AD3"/>
                </a:solidFill>
                <a:latin typeface="Montserrat ExtraBold"/>
                <a:ea typeface="Montserrat ExtraBold"/>
                <a:cs typeface="Montserrat ExtraBold"/>
                <a:sym typeface="Montserrat ExtraBold"/>
              </a:rPr>
              <a:t>INCREASE</a:t>
            </a:r>
            <a:endParaRPr sz="2400">
              <a:solidFill>
                <a:srgbClr val="179AD3"/>
              </a:solidFill>
              <a:latin typeface="Montserrat ExtraBold"/>
              <a:ea typeface="Montserrat ExtraBold"/>
              <a:cs typeface="Montserrat ExtraBold"/>
              <a:sym typeface="Montserrat ExtraBold"/>
            </a:endParaRPr>
          </a:p>
        </p:txBody>
      </p:sp>
      <p:sp>
        <p:nvSpPr>
          <p:cNvPr id="169" name="Google Shape;169;p34"/>
          <p:cNvSpPr txBox="1"/>
          <p:nvPr/>
        </p:nvSpPr>
        <p:spPr>
          <a:xfrm>
            <a:off x="6644552" y="1905391"/>
            <a:ext cx="1998600" cy="845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300">
                <a:solidFill>
                  <a:srgbClr val="179AD3"/>
                </a:solidFill>
                <a:latin typeface="Montserrat Medium"/>
                <a:ea typeface="Montserrat Medium"/>
                <a:cs typeface="Montserrat Medium"/>
                <a:sym typeface="Montserrat Medium"/>
              </a:rPr>
              <a:t>In organic search traffic over last 12 months</a:t>
            </a:r>
            <a:endParaRPr sz="1300">
              <a:solidFill>
                <a:srgbClr val="179AD3"/>
              </a:solidFill>
              <a:latin typeface="Montserrat Medium"/>
              <a:ea typeface="Montserrat Medium"/>
              <a:cs typeface="Montserrat Medium"/>
              <a:sym typeface="Montserrat Medium"/>
            </a:endParaRPr>
          </a:p>
        </p:txBody>
      </p:sp>
      <p:sp>
        <p:nvSpPr>
          <p:cNvPr id="170" name="Google Shape;170;p34"/>
          <p:cNvSpPr txBox="1"/>
          <p:nvPr/>
        </p:nvSpPr>
        <p:spPr>
          <a:xfrm>
            <a:off x="6728491" y="1038109"/>
            <a:ext cx="19149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solidFill>
                  <a:srgbClr val="179AD3"/>
                </a:solidFill>
                <a:latin typeface="Montserrat ExtraBold"/>
                <a:ea typeface="Montserrat ExtraBold"/>
                <a:cs typeface="Montserrat ExtraBold"/>
                <a:sym typeface="Montserrat ExtraBold"/>
              </a:rPr>
              <a:t>56%</a:t>
            </a:r>
            <a:endParaRPr sz="3500">
              <a:solidFill>
                <a:srgbClr val="179AD3"/>
              </a:solidFill>
              <a:latin typeface="Montserrat ExtraBold"/>
              <a:ea typeface="Montserrat ExtraBold"/>
              <a:cs typeface="Montserrat ExtraBold"/>
              <a:sym typeface="Montserrat ExtraBold"/>
            </a:endParaRPr>
          </a:p>
        </p:txBody>
      </p:sp>
      <p:pic>
        <p:nvPicPr>
          <p:cNvPr id="171" name="Google Shape;171;p34"/>
          <p:cNvPicPr preferRelativeResize="0"/>
          <p:nvPr/>
        </p:nvPicPr>
        <p:blipFill>
          <a:blip r:embed="rId8">
            <a:alphaModFix/>
          </a:blip>
          <a:stretch>
            <a:fillRect/>
          </a:stretch>
        </p:blipFill>
        <p:spPr>
          <a:xfrm>
            <a:off x="7041556" y="3205560"/>
            <a:ext cx="1408530" cy="1432707"/>
          </a:xfrm>
          <a:prstGeom prst="rect">
            <a:avLst/>
          </a:prstGeom>
          <a:noFill/>
          <a:ln>
            <a:noFill/>
          </a:ln>
        </p:spPr>
      </p:pic>
      <p:pic>
        <p:nvPicPr>
          <p:cNvPr id="172" name="Google Shape;172;p34" title="Chart"/>
          <p:cNvPicPr preferRelativeResize="0"/>
          <p:nvPr/>
        </p:nvPicPr>
        <p:blipFill>
          <a:blip r:embed="rId9">
            <a:alphaModFix/>
          </a:blip>
          <a:stretch>
            <a:fillRect/>
          </a:stretch>
        </p:blipFill>
        <p:spPr>
          <a:xfrm>
            <a:off x="6752478" y="2807620"/>
            <a:ext cx="1866855" cy="183227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35"/>
          <p:cNvPicPr preferRelativeResize="0"/>
          <p:nvPr/>
        </p:nvPicPr>
        <p:blipFill rotWithShape="1">
          <a:blip r:embed="rId3">
            <a:alphaModFix/>
          </a:blip>
          <a:srcRect b="16739" l="1394" r="1733" t="2706"/>
          <a:stretch/>
        </p:blipFill>
        <p:spPr>
          <a:xfrm>
            <a:off x="12925" y="0"/>
            <a:ext cx="9144000" cy="5143501"/>
          </a:xfrm>
          <a:prstGeom prst="rect">
            <a:avLst/>
          </a:prstGeom>
          <a:noFill/>
          <a:ln>
            <a:noFill/>
          </a:ln>
        </p:spPr>
      </p:pic>
      <p:pic>
        <p:nvPicPr>
          <p:cNvPr id="178" name="Google Shape;178;p35"/>
          <p:cNvPicPr preferRelativeResize="0"/>
          <p:nvPr/>
        </p:nvPicPr>
        <p:blipFill>
          <a:blip r:embed="rId4">
            <a:alphaModFix/>
          </a:blip>
          <a:stretch>
            <a:fillRect/>
          </a:stretch>
        </p:blipFill>
        <p:spPr>
          <a:xfrm>
            <a:off x="417711" y="1679248"/>
            <a:ext cx="2586871" cy="2958527"/>
          </a:xfrm>
          <a:prstGeom prst="rect">
            <a:avLst/>
          </a:prstGeom>
          <a:noFill/>
          <a:ln>
            <a:noFill/>
          </a:ln>
        </p:spPr>
      </p:pic>
      <p:sp>
        <p:nvSpPr>
          <p:cNvPr id="179" name="Google Shape;179;p35"/>
          <p:cNvSpPr txBox="1"/>
          <p:nvPr/>
        </p:nvSpPr>
        <p:spPr>
          <a:xfrm>
            <a:off x="1642301" y="287025"/>
            <a:ext cx="4512000" cy="51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073763"/>
                </a:solidFill>
                <a:latin typeface="Oswald"/>
                <a:ea typeface="Oswald"/>
                <a:cs typeface="Oswald"/>
                <a:sym typeface="Oswald"/>
              </a:rPr>
              <a:t>Results</a:t>
            </a:r>
            <a:endParaRPr b="1" sz="2700">
              <a:solidFill>
                <a:srgbClr val="073763"/>
              </a:solidFill>
              <a:latin typeface="Oswald"/>
              <a:ea typeface="Oswald"/>
              <a:cs typeface="Oswald"/>
              <a:sym typeface="Oswald"/>
            </a:endParaRPr>
          </a:p>
        </p:txBody>
      </p:sp>
      <p:sp>
        <p:nvSpPr>
          <p:cNvPr id="180" name="Google Shape;180;p35"/>
          <p:cNvSpPr txBox="1"/>
          <p:nvPr/>
        </p:nvSpPr>
        <p:spPr>
          <a:xfrm>
            <a:off x="417700" y="971822"/>
            <a:ext cx="26862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23356D"/>
                </a:solidFill>
                <a:latin typeface="Montserrat ExtraBold"/>
                <a:ea typeface="Montserrat ExtraBold"/>
                <a:cs typeface="Montserrat ExtraBold"/>
                <a:sym typeface="Montserrat ExtraBold"/>
              </a:rPr>
              <a:t>Position 1</a:t>
            </a:r>
            <a:endParaRPr>
              <a:solidFill>
                <a:srgbClr val="23356D"/>
              </a:solidFill>
              <a:latin typeface="Montserrat ExtraBold"/>
              <a:ea typeface="Montserrat ExtraBold"/>
              <a:cs typeface="Montserrat ExtraBold"/>
              <a:sym typeface="Montserrat ExtraBold"/>
            </a:endParaRPr>
          </a:p>
          <a:p>
            <a:pPr indent="0" lvl="0" marL="0" rtl="0" algn="ctr">
              <a:spcBef>
                <a:spcPts val="0"/>
              </a:spcBef>
              <a:spcAft>
                <a:spcPts val="0"/>
              </a:spcAft>
              <a:buNone/>
            </a:pPr>
            <a:r>
              <a:rPr lang="en" sz="1200">
                <a:solidFill>
                  <a:srgbClr val="179AD3"/>
                </a:solidFill>
                <a:latin typeface="Montserrat Medium"/>
                <a:ea typeface="Montserrat Medium"/>
                <a:cs typeface="Montserrat Medium"/>
                <a:sym typeface="Montserrat Medium"/>
              </a:rPr>
              <a:t>“Mercedes auto repair Charleston”</a:t>
            </a:r>
            <a:endParaRPr sz="1200">
              <a:solidFill>
                <a:srgbClr val="179AD3"/>
              </a:solidFill>
              <a:latin typeface="Montserrat Medium"/>
              <a:ea typeface="Montserrat Medium"/>
              <a:cs typeface="Montserrat Medium"/>
              <a:sym typeface="Montserrat Medium"/>
            </a:endParaRPr>
          </a:p>
        </p:txBody>
      </p:sp>
      <p:pic>
        <p:nvPicPr>
          <p:cNvPr id="181" name="Google Shape;181;p35"/>
          <p:cNvPicPr preferRelativeResize="0"/>
          <p:nvPr/>
        </p:nvPicPr>
        <p:blipFill>
          <a:blip r:embed="rId5">
            <a:alphaModFix/>
          </a:blip>
          <a:stretch>
            <a:fillRect/>
          </a:stretch>
        </p:blipFill>
        <p:spPr>
          <a:xfrm>
            <a:off x="4592214" y="410348"/>
            <a:ext cx="1115007" cy="371664"/>
          </a:xfrm>
          <a:prstGeom prst="rect">
            <a:avLst/>
          </a:prstGeom>
          <a:noFill/>
          <a:ln>
            <a:noFill/>
          </a:ln>
        </p:spPr>
      </p:pic>
      <p:pic>
        <p:nvPicPr>
          <p:cNvPr id="182" name="Google Shape;182;p35"/>
          <p:cNvPicPr preferRelativeResize="0"/>
          <p:nvPr/>
        </p:nvPicPr>
        <p:blipFill>
          <a:blip r:embed="rId6">
            <a:alphaModFix/>
          </a:blip>
          <a:stretch>
            <a:fillRect/>
          </a:stretch>
        </p:blipFill>
        <p:spPr>
          <a:xfrm>
            <a:off x="3155004" y="1632019"/>
            <a:ext cx="2714876" cy="2958534"/>
          </a:xfrm>
          <a:prstGeom prst="rect">
            <a:avLst/>
          </a:prstGeom>
          <a:noFill/>
          <a:ln>
            <a:noFill/>
          </a:ln>
        </p:spPr>
      </p:pic>
      <p:sp>
        <p:nvSpPr>
          <p:cNvPr id="183" name="Google Shape;183;p35"/>
          <p:cNvSpPr/>
          <p:nvPr/>
        </p:nvSpPr>
        <p:spPr>
          <a:xfrm>
            <a:off x="417711" y="1877896"/>
            <a:ext cx="2586900" cy="531600"/>
          </a:xfrm>
          <a:prstGeom prst="rect">
            <a:avLst/>
          </a:prstGeom>
          <a:noFill/>
          <a:ln cap="flat" cmpd="sng" w="28575">
            <a:solidFill>
              <a:srgbClr val="179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5"/>
          <p:cNvSpPr/>
          <p:nvPr/>
        </p:nvSpPr>
        <p:spPr>
          <a:xfrm>
            <a:off x="3169321" y="2389238"/>
            <a:ext cx="2686200" cy="1014000"/>
          </a:xfrm>
          <a:prstGeom prst="rect">
            <a:avLst/>
          </a:prstGeom>
          <a:noFill/>
          <a:ln cap="flat" cmpd="sng" w="28575">
            <a:solidFill>
              <a:srgbClr val="179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5"/>
          <p:cNvSpPr txBox="1"/>
          <p:nvPr/>
        </p:nvSpPr>
        <p:spPr>
          <a:xfrm>
            <a:off x="3155014" y="971822"/>
            <a:ext cx="27147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23356D"/>
                </a:solidFill>
                <a:latin typeface="Montserrat ExtraBold"/>
                <a:ea typeface="Montserrat ExtraBold"/>
                <a:cs typeface="Montserrat ExtraBold"/>
                <a:sym typeface="Montserrat ExtraBold"/>
              </a:rPr>
              <a:t>Position 2</a:t>
            </a:r>
            <a:endParaRPr>
              <a:solidFill>
                <a:srgbClr val="23356D"/>
              </a:solidFill>
              <a:latin typeface="Montserrat ExtraBold"/>
              <a:ea typeface="Montserrat ExtraBold"/>
              <a:cs typeface="Montserrat ExtraBold"/>
              <a:sym typeface="Montserrat ExtraBold"/>
            </a:endParaRPr>
          </a:p>
          <a:p>
            <a:pPr indent="0" lvl="0" marL="0" rtl="0" algn="ctr">
              <a:spcBef>
                <a:spcPts val="0"/>
              </a:spcBef>
              <a:spcAft>
                <a:spcPts val="0"/>
              </a:spcAft>
              <a:buClr>
                <a:schemeClr val="dk1"/>
              </a:buClr>
              <a:buSzPts val="1100"/>
              <a:buFont typeface="Arial"/>
              <a:buNone/>
            </a:pPr>
            <a:r>
              <a:rPr lang="en" sz="1200">
                <a:solidFill>
                  <a:srgbClr val="179AD3"/>
                </a:solidFill>
                <a:latin typeface="Montserrat Medium"/>
                <a:ea typeface="Montserrat Medium"/>
                <a:cs typeface="Montserrat Medium"/>
                <a:sym typeface="Montserrat Medium"/>
              </a:rPr>
              <a:t>“BMW auto repair Charleston”</a:t>
            </a:r>
            <a:endParaRPr sz="1200">
              <a:solidFill>
                <a:srgbClr val="179AD3"/>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a:solidFill>
                <a:srgbClr val="23356D"/>
              </a:solidFill>
              <a:latin typeface="Montserrat ExtraBold"/>
              <a:ea typeface="Montserrat ExtraBold"/>
              <a:cs typeface="Montserrat ExtraBold"/>
              <a:sym typeface="Montserrat ExtraBold"/>
            </a:endParaRPr>
          </a:p>
        </p:txBody>
      </p:sp>
      <p:sp>
        <p:nvSpPr>
          <p:cNvPr id="186" name="Google Shape;186;p35"/>
          <p:cNvSpPr txBox="1"/>
          <p:nvPr/>
        </p:nvSpPr>
        <p:spPr>
          <a:xfrm>
            <a:off x="6020269" y="971822"/>
            <a:ext cx="26862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23356D"/>
                </a:solidFill>
                <a:latin typeface="Montserrat ExtraBold"/>
                <a:ea typeface="Montserrat ExtraBold"/>
                <a:cs typeface="Montserrat ExtraBold"/>
                <a:sym typeface="Montserrat ExtraBold"/>
              </a:rPr>
              <a:t>Position 1</a:t>
            </a:r>
            <a:endParaRPr>
              <a:solidFill>
                <a:srgbClr val="23356D"/>
              </a:solidFill>
              <a:latin typeface="Montserrat ExtraBold"/>
              <a:ea typeface="Montserrat ExtraBold"/>
              <a:cs typeface="Montserrat ExtraBold"/>
              <a:sym typeface="Montserrat ExtraBold"/>
            </a:endParaRPr>
          </a:p>
          <a:p>
            <a:pPr indent="0" lvl="0" marL="0" rtl="0" algn="ctr">
              <a:spcBef>
                <a:spcPts val="0"/>
              </a:spcBef>
              <a:spcAft>
                <a:spcPts val="0"/>
              </a:spcAft>
              <a:buClr>
                <a:schemeClr val="dk1"/>
              </a:buClr>
              <a:buSzPts val="1100"/>
              <a:buFont typeface="Arial"/>
              <a:buNone/>
            </a:pPr>
            <a:r>
              <a:rPr lang="en" sz="1200">
                <a:solidFill>
                  <a:srgbClr val="179AD3"/>
                </a:solidFill>
                <a:latin typeface="Montserrat Medium"/>
                <a:ea typeface="Montserrat Medium"/>
                <a:cs typeface="Montserrat Medium"/>
                <a:sym typeface="Montserrat Medium"/>
              </a:rPr>
              <a:t>“Audi mechanic Charleston”</a:t>
            </a:r>
            <a:endParaRPr sz="1200">
              <a:solidFill>
                <a:srgbClr val="179AD3"/>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a:solidFill>
                <a:srgbClr val="23356D"/>
              </a:solidFill>
              <a:latin typeface="Montserrat ExtraBold"/>
              <a:ea typeface="Montserrat ExtraBold"/>
              <a:cs typeface="Montserrat ExtraBold"/>
              <a:sym typeface="Montserrat ExtraBold"/>
            </a:endParaRPr>
          </a:p>
        </p:txBody>
      </p:sp>
      <p:pic>
        <p:nvPicPr>
          <p:cNvPr id="187" name="Google Shape;187;p35"/>
          <p:cNvPicPr preferRelativeResize="0"/>
          <p:nvPr/>
        </p:nvPicPr>
        <p:blipFill>
          <a:blip r:embed="rId7">
            <a:alphaModFix/>
          </a:blip>
          <a:stretch>
            <a:fillRect/>
          </a:stretch>
        </p:blipFill>
        <p:spPr>
          <a:xfrm>
            <a:off x="6011424" y="1628154"/>
            <a:ext cx="2714874" cy="2909383"/>
          </a:xfrm>
          <a:prstGeom prst="rect">
            <a:avLst/>
          </a:prstGeom>
          <a:noFill/>
          <a:ln>
            <a:noFill/>
          </a:ln>
        </p:spPr>
      </p:pic>
      <p:sp>
        <p:nvSpPr>
          <p:cNvPr id="188" name="Google Shape;188;p35"/>
          <p:cNvSpPr/>
          <p:nvPr/>
        </p:nvSpPr>
        <p:spPr>
          <a:xfrm>
            <a:off x="6020315" y="1877882"/>
            <a:ext cx="2686200" cy="980400"/>
          </a:xfrm>
          <a:prstGeom prst="rect">
            <a:avLst/>
          </a:prstGeom>
          <a:noFill/>
          <a:ln cap="flat" cmpd="sng" w="28575">
            <a:solidFill>
              <a:srgbClr val="179AD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36"/>
          <p:cNvPicPr preferRelativeResize="0"/>
          <p:nvPr/>
        </p:nvPicPr>
        <p:blipFill rotWithShape="1">
          <a:blip r:embed="rId3">
            <a:alphaModFix/>
          </a:blip>
          <a:srcRect b="16739" l="1394" r="1733" t="2706"/>
          <a:stretch/>
        </p:blipFill>
        <p:spPr>
          <a:xfrm>
            <a:off x="12925" y="0"/>
            <a:ext cx="9144000" cy="5143501"/>
          </a:xfrm>
          <a:prstGeom prst="rect">
            <a:avLst/>
          </a:prstGeom>
          <a:noFill/>
          <a:ln>
            <a:noFill/>
          </a:ln>
        </p:spPr>
      </p:pic>
      <p:sp>
        <p:nvSpPr>
          <p:cNvPr id="194" name="Google Shape;194;p36"/>
          <p:cNvSpPr txBox="1"/>
          <p:nvPr/>
        </p:nvSpPr>
        <p:spPr>
          <a:xfrm>
            <a:off x="1718501" y="439425"/>
            <a:ext cx="4512000" cy="51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073763"/>
                </a:solidFill>
                <a:latin typeface="Oswald"/>
                <a:ea typeface="Oswald"/>
                <a:cs typeface="Oswald"/>
                <a:sym typeface="Oswald"/>
              </a:rPr>
              <a:t>Swamp Fox Agency Statistics</a:t>
            </a:r>
            <a:endParaRPr b="1" sz="2700">
              <a:solidFill>
                <a:srgbClr val="073763"/>
              </a:solidFill>
              <a:latin typeface="Oswald"/>
              <a:ea typeface="Oswald"/>
              <a:cs typeface="Oswald"/>
              <a:sym typeface="Oswald"/>
            </a:endParaRPr>
          </a:p>
          <a:p>
            <a:pPr indent="0" lvl="0" marL="0" rtl="0" algn="ctr">
              <a:spcBef>
                <a:spcPts val="0"/>
              </a:spcBef>
              <a:spcAft>
                <a:spcPts val="0"/>
              </a:spcAft>
              <a:buNone/>
            </a:pPr>
            <a:r>
              <a:t/>
            </a:r>
            <a:endParaRPr b="1" sz="2700">
              <a:solidFill>
                <a:srgbClr val="073763"/>
              </a:solidFill>
              <a:latin typeface="Oswald"/>
              <a:ea typeface="Oswald"/>
              <a:cs typeface="Oswald"/>
              <a:sym typeface="Oswald"/>
            </a:endParaRPr>
          </a:p>
        </p:txBody>
      </p:sp>
      <p:sp>
        <p:nvSpPr>
          <p:cNvPr id="195" name="Google Shape;195;p36"/>
          <p:cNvSpPr txBox="1"/>
          <p:nvPr/>
        </p:nvSpPr>
        <p:spPr>
          <a:xfrm>
            <a:off x="6035349" y="2013487"/>
            <a:ext cx="1816800" cy="3540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1100">
                <a:solidFill>
                  <a:srgbClr val="179AD3"/>
                </a:solidFill>
                <a:latin typeface="Montserrat Medium"/>
                <a:ea typeface="Montserrat Medium"/>
                <a:cs typeface="Montserrat Medium"/>
                <a:sym typeface="Montserrat Medium"/>
              </a:rPr>
              <a:t>Over last 60 days</a:t>
            </a:r>
            <a:endParaRPr sz="1100">
              <a:solidFill>
                <a:srgbClr val="179AD3"/>
              </a:solidFill>
              <a:latin typeface="Montserrat Medium"/>
              <a:ea typeface="Montserrat Medium"/>
              <a:cs typeface="Montserrat Medium"/>
              <a:sym typeface="Montserrat Medium"/>
            </a:endParaRPr>
          </a:p>
        </p:txBody>
      </p:sp>
      <p:sp>
        <p:nvSpPr>
          <p:cNvPr id="196" name="Google Shape;196;p36"/>
          <p:cNvSpPr txBox="1"/>
          <p:nvPr/>
        </p:nvSpPr>
        <p:spPr>
          <a:xfrm>
            <a:off x="262050" y="1598505"/>
            <a:ext cx="2479500" cy="5850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2600">
                <a:solidFill>
                  <a:srgbClr val="179AD3"/>
                </a:solidFill>
                <a:latin typeface="Montserrat ExtraBold"/>
                <a:ea typeface="Montserrat ExtraBold"/>
                <a:cs typeface="Montserrat ExtraBold"/>
                <a:sym typeface="Montserrat ExtraBold"/>
              </a:rPr>
              <a:t>INCREASE</a:t>
            </a:r>
            <a:endParaRPr sz="2500">
              <a:solidFill>
                <a:srgbClr val="179AD3"/>
              </a:solidFill>
              <a:latin typeface="Montserrat ExtraBold"/>
              <a:ea typeface="Montserrat ExtraBold"/>
              <a:cs typeface="Montserrat ExtraBold"/>
              <a:sym typeface="Montserrat ExtraBold"/>
            </a:endParaRPr>
          </a:p>
        </p:txBody>
      </p:sp>
      <p:sp>
        <p:nvSpPr>
          <p:cNvPr id="197" name="Google Shape;197;p36"/>
          <p:cNvSpPr txBox="1"/>
          <p:nvPr/>
        </p:nvSpPr>
        <p:spPr>
          <a:xfrm>
            <a:off x="472534" y="2049847"/>
            <a:ext cx="2064000" cy="54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rgbClr val="000000"/>
              </a:buClr>
              <a:buSzPts val="1100"/>
              <a:buFont typeface="Arial"/>
              <a:buNone/>
            </a:pPr>
            <a:r>
              <a:rPr lang="en" sz="1100">
                <a:solidFill>
                  <a:srgbClr val="179AD3"/>
                </a:solidFill>
                <a:latin typeface="Montserrat Medium"/>
                <a:ea typeface="Montserrat Medium"/>
                <a:cs typeface="Montserrat Medium"/>
                <a:sym typeface="Montserrat Medium"/>
              </a:rPr>
              <a:t>Of Keywords on Page 1 </a:t>
            </a:r>
            <a:endParaRPr sz="1100">
              <a:solidFill>
                <a:srgbClr val="179AD3"/>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rgbClr val="000000"/>
              </a:buClr>
              <a:buSzPts val="1100"/>
              <a:buFont typeface="Arial"/>
              <a:buNone/>
            </a:pPr>
            <a:r>
              <a:rPr lang="en" sz="1100">
                <a:solidFill>
                  <a:srgbClr val="179AD3"/>
                </a:solidFill>
                <a:latin typeface="Montserrat Medium"/>
                <a:ea typeface="Montserrat Medium"/>
                <a:cs typeface="Montserrat Medium"/>
                <a:sym typeface="Montserrat Medium"/>
              </a:rPr>
              <a:t>of Google</a:t>
            </a:r>
            <a:endParaRPr sz="1100">
              <a:solidFill>
                <a:srgbClr val="179AD3"/>
              </a:solidFill>
              <a:latin typeface="Montserrat Medium"/>
              <a:ea typeface="Montserrat Medium"/>
              <a:cs typeface="Montserrat Medium"/>
              <a:sym typeface="Montserrat Medium"/>
            </a:endParaRPr>
          </a:p>
        </p:txBody>
      </p:sp>
      <p:sp>
        <p:nvSpPr>
          <p:cNvPr id="198" name="Google Shape;198;p36"/>
          <p:cNvSpPr txBox="1"/>
          <p:nvPr/>
        </p:nvSpPr>
        <p:spPr>
          <a:xfrm>
            <a:off x="512966" y="1094364"/>
            <a:ext cx="1977600" cy="815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100">
                <a:solidFill>
                  <a:srgbClr val="179AD3"/>
                </a:solidFill>
                <a:latin typeface="Montserrat ExtraBold"/>
                <a:ea typeface="Montserrat ExtraBold"/>
                <a:cs typeface="Montserrat ExtraBold"/>
                <a:sym typeface="Montserrat ExtraBold"/>
              </a:rPr>
              <a:t>110%</a:t>
            </a:r>
            <a:endParaRPr sz="3900">
              <a:solidFill>
                <a:srgbClr val="179AD3"/>
              </a:solidFill>
              <a:latin typeface="Montserrat ExtraBold"/>
              <a:ea typeface="Montserrat ExtraBold"/>
              <a:cs typeface="Montserrat ExtraBold"/>
              <a:sym typeface="Montserrat ExtraBold"/>
            </a:endParaRPr>
          </a:p>
        </p:txBody>
      </p:sp>
      <p:sp>
        <p:nvSpPr>
          <p:cNvPr id="199" name="Google Shape;199;p36"/>
          <p:cNvSpPr txBox="1"/>
          <p:nvPr/>
        </p:nvSpPr>
        <p:spPr>
          <a:xfrm>
            <a:off x="4911500" y="1317613"/>
            <a:ext cx="4064700" cy="8742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en" sz="2800">
                <a:solidFill>
                  <a:srgbClr val="179AD3"/>
                </a:solidFill>
                <a:latin typeface="Montserrat ExtraBold"/>
                <a:ea typeface="Montserrat ExtraBold"/>
                <a:cs typeface="Montserrat ExtraBold"/>
                <a:sym typeface="Montserrat ExtraBold"/>
              </a:rPr>
              <a:t>MOST IMPROVED KEYWORDS</a:t>
            </a:r>
            <a:endParaRPr sz="2800">
              <a:solidFill>
                <a:srgbClr val="179AD3"/>
              </a:solidFill>
              <a:latin typeface="Montserrat ExtraBold"/>
              <a:ea typeface="Montserrat ExtraBold"/>
              <a:cs typeface="Montserrat ExtraBold"/>
              <a:sym typeface="Montserrat ExtraBold"/>
            </a:endParaRPr>
          </a:p>
        </p:txBody>
      </p:sp>
      <p:sp>
        <p:nvSpPr>
          <p:cNvPr id="200" name="Google Shape;200;p36"/>
          <p:cNvSpPr txBox="1"/>
          <p:nvPr/>
        </p:nvSpPr>
        <p:spPr>
          <a:xfrm>
            <a:off x="2536699" y="1598505"/>
            <a:ext cx="2479500" cy="5850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2600">
                <a:solidFill>
                  <a:srgbClr val="179AD3"/>
                </a:solidFill>
                <a:latin typeface="Montserrat ExtraBold"/>
                <a:ea typeface="Montserrat ExtraBold"/>
                <a:cs typeface="Montserrat ExtraBold"/>
                <a:sym typeface="Montserrat ExtraBold"/>
              </a:rPr>
              <a:t>INCREASE</a:t>
            </a:r>
            <a:endParaRPr sz="2500">
              <a:solidFill>
                <a:srgbClr val="179AD3"/>
              </a:solidFill>
              <a:latin typeface="Montserrat ExtraBold"/>
              <a:ea typeface="Montserrat ExtraBold"/>
              <a:cs typeface="Montserrat ExtraBold"/>
              <a:sym typeface="Montserrat ExtraBold"/>
            </a:endParaRPr>
          </a:p>
        </p:txBody>
      </p:sp>
      <p:sp>
        <p:nvSpPr>
          <p:cNvPr id="201" name="Google Shape;201;p36"/>
          <p:cNvSpPr txBox="1"/>
          <p:nvPr/>
        </p:nvSpPr>
        <p:spPr>
          <a:xfrm>
            <a:off x="2747183" y="2049847"/>
            <a:ext cx="2064000" cy="548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rgbClr val="000000"/>
              </a:buClr>
              <a:buSzPts val="1100"/>
              <a:buFont typeface="Arial"/>
              <a:buNone/>
            </a:pPr>
            <a:r>
              <a:rPr lang="en" sz="1100">
                <a:solidFill>
                  <a:srgbClr val="179AD3"/>
                </a:solidFill>
                <a:latin typeface="Montserrat Medium"/>
                <a:ea typeface="Montserrat Medium"/>
                <a:cs typeface="Montserrat Medium"/>
                <a:sym typeface="Montserrat Medium"/>
              </a:rPr>
              <a:t>In organic search traffic over last 60 days</a:t>
            </a:r>
            <a:endParaRPr sz="1100">
              <a:solidFill>
                <a:srgbClr val="179AD3"/>
              </a:solidFill>
              <a:latin typeface="Montserrat Medium"/>
              <a:ea typeface="Montserrat Medium"/>
              <a:cs typeface="Montserrat Medium"/>
              <a:sym typeface="Montserrat Medium"/>
            </a:endParaRPr>
          </a:p>
        </p:txBody>
      </p:sp>
      <p:sp>
        <p:nvSpPr>
          <p:cNvPr id="202" name="Google Shape;202;p36"/>
          <p:cNvSpPr txBox="1"/>
          <p:nvPr/>
        </p:nvSpPr>
        <p:spPr>
          <a:xfrm>
            <a:off x="2787615" y="1094364"/>
            <a:ext cx="1977600" cy="815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100">
                <a:solidFill>
                  <a:srgbClr val="179AD3"/>
                </a:solidFill>
                <a:latin typeface="Montserrat ExtraBold"/>
                <a:ea typeface="Montserrat ExtraBold"/>
                <a:cs typeface="Montserrat ExtraBold"/>
                <a:sym typeface="Montserrat ExtraBold"/>
              </a:rPr>
              <a:t>28%</a:t>
            </a:r>
            <a:endParaRPr sz="3900">
              <a:solidFill>
                <a:srgbClr val="179AD3"/>
              </a:solidFill>
              <a:latin typeface="Montserrat ExtraBold"/>
              <a:ea typeface="Montserrat ExtraBold"/>
              <a:cs typeface="Montserrat ExtraBold"/>
              <a:sym typeface="Montserrat ExtraBold"/>
            </a:endParaRPr>
          </a:p>
        </p:txBody>
      </p:sp>
      <p:pic>
        <p:nvPicPr>
          <p:cNvPr id="203" name="Google Shape;203;p36"/>
          <p:cNvPicPr preferRelativeResize="0"/>
          <p:nvPr/>
        </p:nvPicPr>
        <p:blipFill>
          <a:blip r:embed="rId4">
            <a:alphaModFix/>
          </a:blip>
          <a:stretch>
            <a:fillRect/>
          </a:stretch>
        </p:blipFill>
        <p:spPr>
          <a:xfrm>
            <a:off x="2999157" y="2843942"/>
            <a:ext cx="1466534" cy="1491677"/>
          </a:xfrm>
          <a:prstGeom prst="rect">
            <a:avLst/>
          </a:prstGeom>
          <a:noFill/>
          <a:ln>
            <a:noFill/>
          </a:ln>
        </p:spPr>
      </p:pic>
      <p:pic>
        <p:nvPicPr>
          <p:cNvPr id="204" name="Google Shape;204;p36"/>
          <p:cNvPicPr preferRelativeResize="0"/>
          <p:nvPr/>
        </p:nvPicPr>
        <p:blipFill>
          <a:blip r:embed="rId5">
            <a:alphaModFix/>
          </a:blip>
          <a:stretch>
            <a:fillRect/>
          </a:stretch>
        </p:blipFill>
        <p:spPr>
          <a:xfrm>
            <a:off x="5100147" y="2520401"/>
            <a:ext cx="3531878" cy="2112574"/>
          </a:xfrm>
          <a:prstGeom prst="rect">
            <a:avLst/>
          </a:prstGeom>
          <a:noFill/>
          <a:ln>
            <a:noFill/>
          </a:ln>
        </p:spPr>
      </p:pic>
      <p:pic>
        <p:nvPicPr>
          <p:cNvPr id="205" name="Google Shape;205;p36"/>
          <p:cNvPicPr preferRelativeResize="0"/>
          <p:nvPr/>
        </p:nvPicPr>
        <p:blipFill>
          <a:blip r:embed="rId6">
            <a:alphaModFix/>
          </a:blip>
          <a:stretch>
            <a:fillRect/>
          </a:stretch>
        </p:blipFill>
        <p:spPr>
          <a:xfrm>
            <a:off x="644532" y="2739832"/>
            <a:ext cx="1720170" cy="1761454"/>
          </a:xfrm>
          <a:prstGeom prst="rect">
            <a:avLst/>
          </a:prstGeom>
          <a:noFill/>
          <a:ln>
            <a:noFill/>
          </a:ln>
        </p:spPr>
      </p:pic>
      <p:pic>
        <p:nvPicPr>
          <p:cNvPr id="206" name="Google Shape;206;p36"/>
          <p:cNvPicPr preferRelativeResize="0"/>
          <p:nvPr/>
        </p:nvPicPr>
        <p:blipFill>
          <a:blip r:embed="rId7">
            <a:alphaModFix/>
          </a:blip>
          <a:stretch>
            <a:fillRect/>
          </a:stretch>
        </p:blipFill>
        <p:spPr>
          <a:xfrm>
            <a:off x="6230500" y="287025"/>
            <a:ext cx="1058750" cy="7609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37"/>
          <p:cNvPicPr preferRelativeResize="0"/>
          <p:nvPr/>
        </p:nvPicPr>
        <p:blipFill rotWithShape="1">
          <a:blip r:embed="rId3">
            <a:alphaModFix/>
          </a:blip>
          <a:srcRect b="19048" l="1507" r="1836" t="41333"/>
          <a:stretch/>
        </p:blipFill>
        <p:spPr>
          <a:xfrm>
            <a:off x="0" y="3041000"/>
            <a:ext cx="9202326" cy="2102500"/>
          </a:xfrm>
          <a:prstGeom prst="rect">
            <a:avLst/>
          </a:prstGeom>
          <a:noFill/>
          <a:ln>
            <a:noFill/>
          </a:ln>
        </p:spPr>
      </p:pic>
      <p:sp>
        <p:nvSpPr>
          <p:cNvPr id="212" name="Google Shape;212;p37"/>
          <p:cNvSpPr txBox="1"/>
          <p:nvPr/>
        </p:nvSpPr>
        <p:spPr>
          <a:xfrm>
            <a:off x="1611887" y="1227325"/>
            <a:ext cx="5949000" cy="61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073763"/>
                </a:solidFill>
                <a:latin typeface="Oswald"/>
                <a:ea typeface="Oswald"/>
                <a:cs typeface="Oswald"/>
                <a:sym typeface="Oswald"/>
              </a:rPr>
              <a:t>SEO Packages &amp; Pricing</a:t>
            </a:r>
            <a:endParaRPr b="1" sz="3000">
              <a:solidFill>
                <a:srgbClr val="073763"/>
              </a:solidFill>
              <a:latin typeface="Oswald"/>
              <a:ea typeface="Oswald"/>
              <a:cs typeface="Oswald"/>
              <a:sym typeface="Oswald"/>
            </a:endParaRPr>
          </a:p>
          <a:p>
            <a:pPr indent="0" lvl="0" marL="0" rtl="0" algn="ctr">
              <a:spcBef>
                <a:spcPts val="0"/>
              </a:spcBef>
              <a:spcAft>
                <a:spcPts val="0"/>
              </a:spcAft>
              <a:buNone/>
            </a:pPr>
            <a:r>
              <a:t/>
            </a:r>
            <a:endParaRPr b="1" sz="3000">
              <a:solidFill>
                <a:srgbClr val="073763"/>
              </a:solidFill>
              <a:latin typeface="Oswald"/>
              <a:ea typeface="Oswald"/>
              <a:cs typeface="Oswald"/>
              <a:sym typeface="Oswald"/>
            </a:endParaRPr>
          </a:p>
        </p:txBody>
      </p:sp>
      <p:pic>
        <p:nvPicPr>
          <p:cNvPr id="213" name="Google Shape;213;p37"/>
          <p:cNvPicPr preferRelativeResize="0"/>
          <p:nvPr/>
        </p:nvPicPr>
        <p:blipFill>
          <a:blip r:embed="rId4">
            <a:alphaModFix/>
          </a:blip>
          <a:stretch>
            <a:fillRect/>
          </a:stretch>
        </p:blipFill>
        <p:spPr>
          <a:xfrm>
            <a:off x="3741218" y="1953263"/>
            <a:ext cx="1661564" cy="619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