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5143500" cy="9144000"/>
  <p:embeddedFontLs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  <p:embeddedFont>
      <p:font typeface="Francois One"/>
      <p:regular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FrancoisOne-regular.fntdata"/><Relationship Id="rId25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4e242fc69c_0_53:notes"/>
          <p:cNvSpPr/>
          <p:nvPr>
            <p:ph idx="2" type="sldImg"/>
          </p:nvPr>
        </p:nvSpPr>
        <p:spPr>
          <a:xfrm>
            <a:off x="285975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4e242fc69c_0_53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295be00c77_0_1:notes"/>
          <p:cNvSpPr/>
          <p:nvPr>
            <p:ph idx="2" type="sldImg"/>
          </p:nvPr>
        </p:nvSpPr>
        <p:spPr>
          <a:xfrm>
            <a:off x="286031" y="685800"/>
            <a:ext cx="4571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295be00c77_0_1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52570a7ccc_0_24:notes"/>
          <p:cNvSpPr/>
          <p:nvPr>
            <p:ph idx="2" type="sldImg"/>
          </p:nvPr>
        </p:nvSpPr>
        <p:spPr>
          <a:xfrm>
            <a:off x="286031" y="685800"/>
            <a:ext cx="4571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52570a7ccc_0_24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295be00c77_0_47:notes"/>
          <p:cNvSpPr/>
          <p:nvPr>
            <p:ph idx="2" type="sldImg"/>
          </p:nvPr>
        </p:nvSpPr>
        <p:spPr>
          <a:xfrm>
            <a:off x="286031" y="685800"/>
            <a:ext cx="4571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295be00c77_0_47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4e242fc69c_0_112:notes"/>
          <p:cNvSpPr/>
          <p:nvPr>
            <p:ph idx="2" type="sldImg"/>
          </p:nvPr>
        </p:nvSpPr>
        <p:spPr>
          <a:xfrm>
            <a:off x="285975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4e242fc69c_0_112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3a08685c7_0_15:notes"/>
          <p:cNvSpPr/>
          <p:nvPr>
            <p:ph idx="2" type="sldImg"/>
          </p:nvPr>
        </p:nvSpPr>
        <p:spPr>
          <a:xfrm>
            <a:off x="285975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3a08685c7_0_15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e3a08685c7_0_3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g1e3a08685c7_0_33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g1e3a08685c7_0_33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50eb20d151_0_150:notes"/>
          <p:cNvSpPr/>
          <p:nvPr>
            <p:ph idx="2" type="sldImg"/>
          </p:nvPr>
        </p:nvSpPr>
        <p:spPr>
          <a:xfrm>
            <a:off x="286031" y="685800"/>
            <a:ext cx="4571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50eb20d151_0_150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50eb20d151_0_81:notes"/>
          <p:cNvSpPr/>
          <p:nvPr>
            <p:ph idx="2" type="sldImg"/>
          </p:nvPr>
        </p:nvSpPr>
        <p:spPr>
          <a:xfrm>
            <a:off x="286031" y="685800"/>
            <a:ext cx="4571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50eb20d151_0_81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50eb20d151_0_227:notes"/>
          <p:cNvSpPr/>
          <p:nvPr>
            <p:ph idx="2" type="sldImg"/>
          </p:nvPr>
        </p:nvSpPr>
        <p:spPr>
          <a:xfrm>
            <a:off x="286031" y="685800"/>
            <a:ext cx="4571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50eb20d151_0_227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50eb20d151_0_291:notes"/>
          <p:cNvSpPr/>
          <p:nvPr>
            <p:ph idx="2" type="sldImg"/>
          </p:nvPr>
        </p:nvSpPr>
        <p:spPr>
          <a:xfrm>
            <a:off x="286031" y="685800"/>
            <a:ext cx="4571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50eb20d151_0_291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50eb20d151_0_413:notes"/>
          <p:cNvSpPr/>
          <p:nvPr>
            <p:ph idx="2" type="sldImg"/>
          </p:nvPr>
        </p:nvSpPr>
        <p:spPr>
          <a:xfrm>
            <a:off x="286031" y="685800"/>
            <a:ext cx="4571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50eb20d151_0_413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50eb20d151_0_429:notes"/>
          <p:cNvSpPr/>
          <p:nvPr>
            <p:ph idx="2" type="sldImg"/>
          </p:nvPr>
        </p:nvSpPr>
        <p:spPr>
          <a:xfrm>
            <a:off x="286031" y="685800"/>
            <a:ext cx="4571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50eb20d151_0_429:notes"/>
          <p:cNvSpPr txBox="1"/>
          <p:nvPr>
            <p:ph idx="1" type="body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2.jpg"/><Relationship Id="rId3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2.jpg"/><Relationship Id="rId3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6"/>
            <a:ext cx="9144000" cy="5129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/>
          <p:nvPr>
            <p:ph type="ctrTitle"/>
          </p:nvPr>
        </p:nvSpPr>
        <p:spPr>
          <a:xfrm>
            <a:off x="311700" y="515975"/>
            <a:ext cx="8520600" cy="147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311700" y="1925050"/>
            <a:ext cx="8520600" cy="45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2"/>
          <p:cNvSpPr/>
          <p:nvPr>
            <p:ph idx="2" type="pic"/>
          </p:nvPr>
        </p:nvSpPr>
        <p:spPr>
          <a:xfrm>
            <a:off x="3366450" y="239475"/>
            <a:ext cx="2411100" cy="673200"/>
          </a:xfrm>
          <a:prstGeom prst="rect">
            <a:avLst/>
          </a:prstGeom>
          <a:noFill/>
          <a:ln>
            <a:noFill/>
          </a:ln>
        </p:spPr>
      </p:sp>
      <p:pic>
        <p:nvPicPr>
          <p:cNvPr id="19" name="Google Shape;19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5988" y="3625175"/>
            <a:ext cx="2492025" cy="9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7144"/>
            <a:ext cx="9144000" cy="5129213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/>
          <p:nvPr>
            <p:ph type="title"/>
          </p:nvPr>
        </p:nvSpPr>
        <p:spPr>
          <a:xfrm>
            <a:off x="4143025" y="2265950"/>
            <a:ext cx="4488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None/>
              <a:defRPr b="1" sz="25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" name="Google Shape;24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7321" y="4628400"/>
            <a:ext cx="1149750" cy="42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2921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0" name="Google Shape;3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7321" y="4628400"/>
            <a:ext cx="1149750" cy="42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32" name="Google Shape;32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07"/>
            <a:ext cx="9156701" cy="5136337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"/>
          <p:cNvSpPr/>
          <p:nvPr/>
        </p:nvSpPr>
        <p:spPr>
          <a:xfrm>
            <a:off x="141525" y="130625"/>
            <a:ext cx="8882700" cy="4876800"/>
          </a:xfrm>
          <a:prstGeom prst="rect">
            <a:avLst/>
          </a:prstGeom>
          <a:noFill/>
          <a:ln cap="flat" cmpd="sng" w="28575">
            <a:solidFill>
              <a:srgbClr val="1F469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8" name="Google Shape;38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3496" y="261225"/>
            <a:ext cx="1149750" cy="42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7144"/>
            <a:ext cx="9144000" cy="5129213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6"/>
          <p:cNvSpPr txBox="1"/>
          <p:nvPr>
            <p:ph type="title"/>
          </p:nvPr>
        </p:nvSpPr>
        <p:spPr>
          <a:xfrm>
            <a:off x="2960925" y="445025"/>
            <a:ext cx="5871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3" name="Google Shape;43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695" y="4354275"/>
            <a:ext cx="1476363" cy="55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7"/>
          <p:cNvGrpSpPr/>
          <p:nvPr/>
        </p:nvGrpSpPr>
        <p:grpSpPr>
          <a:xfrm>
            <a:off x="0" y="7144"/>
            <a:ext cx="9144000" cy="5129213"/>
            <a:chOff x="0" y="7144"/>
            <a:chExt cx="9144000" cy="5129213"/>
          </a:xfrm>
        </p:grpSpPr>
        <p:pic>
          <p:nvPicPr>
            <p:cNvPr id="46" name="Google Shape;46;p7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7144"/>
              <a:ext cx="9144000" cy="51292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7" name="Google Shape;47;p7"/>
            <p:cNvSpPr/>
            <p:nvPr/>
          </p:nvSpPr>
          <p:spPr>
            <a:xfrm>
              <a:off x="2807500" y="64300"/>
              <a:ext cx="6279300" cy="5029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8" name="Google Shape;48;p7"/>
          <p:cNvSpPr txBox="1"/>
          <p:nvPr>
            <p:ph type="title"/>
          </p:nvPr>
        </p:nvSpPr>
        <p:spPr>
          <a:xfrm>
            <a:off x="2902500" y="174600"/>
            <a:ext cx="60456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2902500" y="1008600"/>
            <a:ext cx="60456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695" y="4354275"/>
            <a:ext cx="1476363" cy="55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2920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8"/>
          <p:cNvSpPr txBox="1"/>
          <p:nvPr>
            <p:ph type="title"/>
          </p:nvPr>
        </p:nvSpPr>
        <p:spPr>
          <a:xfrm>
            <a:off x="4967050" y="3276528"/>
            <a:ext cx="3603300" cy="154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ontserrat"/>
              <a:buNone/>
              <a:defRPr b="1" sz="1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8"/>
          <p:cNvSpPr txBox="1"/>
          <p:nvPr/>
        </p:nvSpPr>
        <p:spPr>
          <a:xfrm>
            <a:off x="4727650" y="2634350"/>
            <a:ext cx="4082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</a:rPr>
              <a:t>Thank You For Your Time Today!</a:t>
            </a:r>
            <a:endParaRPr sz="1800">
              <a:solidFill>
                <a:schemeClr val="lt1"/>
              </a:solidFill>
            </a:endParaRPr>
          </a:p>
        </p:txBody>
      </p:sp>
      <p:pic>
        <p:nvPicPr>
          <p:cNvPr id="57" name="Google Shape;57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0520" y="1591775"/>
            <a:ext cx="1476363" cy="55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_COLOR_FFFFFF">
  <p:cSld name="BACKGROUND_COLOR_FFFFFF"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1" name="Google Shape;61;p1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1" Type="http://schemas.openxmlformats.org/officeDocument/2006/relationships/hyperlink" Target="https://drive.google.com/file/d/1jPKIQTvBdLQOGLiZ_3pDQtwiunVc7oGZ/view?usp=sharing" TargetMode="External"/><Relationship Id="rId10" Type="http://schemas.openxmlformats.org/officeDocument/2006/relationships/hyperlink" Target="https://drive.google.com/file/d/1jPKIQTvBdLQOGLiZ_3pDQtwiunVc7oGZ/view?usp=sharing" TargetMode="External"/><Relationship Id="rId13" Type="http://schemas.openxmlformats.org/officeDocument/2006/relationships/hyperlink" Target="https://drive.google.com/file/d/1cFAEKA4fuiP3rLjrIs_p5gLxYGqS88bh/view?usp=sharing" TargetMode="External"/><Relationship Id="rId12" Type="http://schemas.openxmlformats.org/officeDocument/2006/relationships/hyperlink" Target="https://drive.google.com/file/d/1cFAEKA4fuiP3rLjrIs_p5gLxYGqS88bh/view?usp=sharing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rive.google.com/file/d/1Gi6ZekU2amOQCVykZkA96RP62vNYbAwx/view?usp=sharing" TargetMode="External"/><Relationship Id="rId4" Type="http://schemas.openxmlformats.org/officeDocument/2006/relationships/hyperlink" Target="https://drive.google.com/file/d/1Gi6ZekU2amOQCVykZkA96RP62vNYbAwx/view?usp=sharing" TargetMode="External"/><Relationship Id="rId9" Type="http://schemas.openxmlformats.org/officeDocument/2006/relationships/image" Target="../media/image2.png"/><Relationship Id="rId15" Type="http://schemas.openxmlformats.org/officeDocument/2006/relationships/hyperlink" Target="https://drive.google.com/file/d/1GVmhL2mge-M_jx9oMuzblZ_ksI9CgFnk/view?usp=sharing" TargetMode="External"/><Relationship Id="rId14" Type="http://schemas.openxmlformats.org/officeDocument/2006/relationships/hyperlink" Target="https://drive.google.com/file/d/1GVmhL2mge-M_jx9oMuzblZ_ksI9CgFnk/view?usp=sharing" TargetMode="External"/><Relationship Id="rId17" Type="http://schemas.openxmlformats.org/officeDocument/2006/relationships/hyperlink" Target="https://drive.google.com/file/d/1s1bvEQcfQ320yPHwjfjVcwmz25S83ZV6/view?usp=sharing" TargetMode="External"/><Relationship Id="rId16" Type="http://schemas.openxmlformats.org/officeDocument/2006/relationships/hyperlink" Target="https://drive.google.com/file/d/1s1bvEQcfQ320yPHwjfjVcwmz25S83ZV6/view?usp=sharing" TargetMode="External"/><Relationship Id="rId5" Type="http://schemas.openxmlformats.org/officeDocument/2006/relationships/image" Target="../media/image16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png"/><Relationship Id="rId4" Type="http://schemas.openxmlformats.org/officeDocument/2006/relationships/hyperlink" Target="https://drive.google.com/file/d/1jPKIQTvBdLQOGLiZ_3pDQtwiunVc7oGZ/view?usp=drive_link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hyperlink" Target="https://drive.google.com/file/d/1cFAEKA4fuiP3rLjrIs_p5gLxYGqS88bh/view?usp=drive_link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hyperlink" Target="https://drive.google.com/file/d/1GVmhL2mge-M_jx9oMuzblZ_ksI9CgFnk/view?usp=drive_link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Relationship Id="rId4" Type="http://schemas.openxmlformats.org/officeDocument/2006/relationships/hyperlink" Target="https://drive.google.com/file/d/1s1bvEQcfQ320yPHwjfjVcwmz25S83ZV6/view?usp=drive_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ctrTitle"/>
          </p:nvPr>
        </p:nvSpPr>
        <p:spPr>
          <a:xfrm>
            <a:off x="311700" y="515975"/>
            <a:ext cx="8520600" cy="147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Branding &amp; Strategy: 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Creative Services Overview</a:t>
            </a:r>
            <a:endParaRPr/>
          </a:p>
        </p:txBody>
      </p:sp>
      <p:sp>
        <p:nvSpPr>
          <p:cNvPr id="68" name="Google Shape;68;p11"/>
          <p:cNvSpPr txBox="1"/>
          <p:nvPr>
            <p:ph idx="1" type="subTitle"/>
          </p:nvPr>
        </p:nvSpPr>
        <p:spPr>
          <a:xfrm>
            <a:off x="311700" y="1925050"/>
            <a:ext cx="8520600" cy="45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1"/>
          <p:cNvSpPr/>
          <p:nvPr>
            <p:ph idx="2" type="pic"/>
          </p:nvPr>
        </p:nvSpPr>
        <p:spPr>
          <a:xfrm>
            <a:off x="3366450" y="239475"/>
            <a:ext cx="2411100" cy="673200"/>
          </a:xfrm>
          <a:prstGeom prst="rect">
            <a:avLst/>
          </a:prstGeom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0"/>
          <p:cNvSpPr txBox="1"/>
          <p:nvPr/>
        </p:nvSpPr>
        <p:spPr>
          <a:xfrm>
            <a:off x="436752" y="267825"/>
            <a:ext cx="82662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Quick Links to All One-Sheets</a:t>
            </a:r>
            <a:endParaRPr b="1" sz="32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5" name="Google Shape;185;p20"/>
          <p:cNvSpPr txBox="1"/>
          <p:nvPr/>
        </p:nvSpPr>
        <p:spPr>
          <a:xfrm>
            <a:off x="-244687" y="2698146"/>
            <a:ext cx="2604600" cy="6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3"/>
              </a:rPr>
              <a:t>Overall Creative </a:t>
            </a:r>
            <a:endParaRPr b="1" u="sng">
              <a:solidFill>
                <a:srgbClr val="1F4694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Services Page</a:t>
            </a:r>
            <a:endParaRPr b="1" u="sng">
              <a:solidFill>
                <a:srgbClr val="1F469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86" name="Google Shape;18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47658" y="2063992"/>
            <a:ext cx="548039" cy="547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51711" y="1976725"/>
            <a:ext cx="516663" cy="65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13859" y="2019307"/>
            <a:ext cx="533342" cy="5318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12416" y="2019072"/>
            <a:ext cx="718371" cy="572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83266" y="2053602"/>
            <a:ext cx="913469" cy="547267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0"/>
          <p:cNvSpPr txBox="1"/>
          <p:nvPr/>
        </p:nvSpPr>
        <p:spPr>
          <a:xfrm>
            <a:off x="1653522" y="2717629"/>
            <a:ext cx="2144100" cy="4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10"/>
              </a:rPr>
              <a:t>Brand</a:t>
            </a:r>
            <a:endParaRPr b="1" u="sng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11"/>
              </a:rPr>
              <a:t>Foundation</a:t>
            </a:r>
            <a:endParaRPr b="1" u="sng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2" name="Google Shape;192;p20"/>
          <p:cNvSpPr txBox="1"/>
          <p:nvPr/>
        </p:nvSpPr>
        <p:spPr>
          <a:xfrm>
            <a:off x="3537935" y="2717629"/>
            <a:ext cx="2144100" cy="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12"/>
              </a:rPr>
              <a:t>Brand</a:t>
            </a:r>
            <a:endParaRPr b="1" u="sng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13"/>
              </a:rPr>
              <a:t>Foundation Plus</a:t>
            </a:r>
            <a:endParaRPr b="1" u="sng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3" name="Google Shape;193;p20"/>
          <p:cNvSpPr txBox="1"/>
          <p:nvPr/>
        </p:nvSpPr>
        <p:spPr>
          <a:xfrm>
            <a:off x="5483354" y="2717629"/>
            <a:ext cx="2144100" cy="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14"/>
              </a:rPr>
              <a:t>Brand</a:t>
            </a:r>
            <a:endParaRPr b="1" u="sng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15"/>
              </a:rPr>
              <a:t>Breakthrough</a:t>
            </a:r>
            <a:endParaRPr b="1" u="sng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4" name="Google Shape;194;p20"/>
          <p:cNvSpPr txBox="1"/>
          <p:nvPr/>
        </p:nvSpPr>
        <p:spPr>
          <a:xfrm>
            <a:off x="7199491" y="2717629"/>
            <a:ext cx="2144100" cy="8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16"/>
              </a:rPr>
              <a:t>Brand</a:t>
            </a:r>
            <a:endParaRPr b="1" u="sng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17"/>
              </a:rPr>
              <a:t>Elevation</a:t>
            </a:r>
            <a:endParaRPr b="1" u="sng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1"/>
          <p:cNvSpPr/>
          <p:nvPr/>
        </p:nvSpPr>
        <p:spPr>
          <a:xfrm flipH="1">
            <a:off x="1655072" y="3204974"/>
            <a:ext cx="827400" cy="1546800"/>
          </a:xfrm>
          <a:prstGeom prst="rect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1"/>
          <p:cNvSpPr/>
          <p:nvPr/>
        </p:nvSpPr>
        <p:spPr>
          <a:xfrm>
            <a:off x="4086902" y="2389199"/>
            <a:ext cx="711900" cy="2454900"/>
          </a:xfrm>
          <a:prstGeom prst="rect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1" name="Google Shape;201;p21"/>
          <p:cNvCxnSpPr/>
          <p:nvPr/>
        </p:nvCxnSpPr>
        <p:spPr>
          <a:xfrm flipH="1">
            <a:off x="2482427" y="3600124"/>
            <a:ext cx="1584300" cy="20400"/>
          </a:xfrm>
          <a:prstGeom prst="straightConnector1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2" name="Google Shape;202;p21"/>
          <p:cNvSpPr/>
          <p:nvPr/>
        </p:nvSpPr>
        <p:spPr>
          <a:xfrm flipH="1">
            <a:off x="1655072" y="1064074"/>
            <a:ext cx="827400" cy="1546800"/>
          </a:xfrm>
          <a:prstGeom prst="rect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1"/>
          <p:cNvSpPr/>
          <p:nvPr/>
        </p:nvSpPr>
        <p:spPr>
          <a:xfrm flipH="1">
            <a:off x="1068946" y="503699"/>
            <a:ext cx="1280700" cy="43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1"/>
          <p:cNvSpPr/>
          <p:nvPr/>
        </p:nvSpPr>
        <p:spPr>
          <a:xfrm>
            <a:off x="4086907" y="1099589"/>
            <a:ext cx="711900" cy="766200"/>
          </a:xfrm>
          <a:prstGeom prst="rect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5" name="Google Shape;20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3767" y="1252714"/>
            <a:ext cx="339076" cy="338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5232" y="2097584"/>
            <a:ext cx="339075" cy="4316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0670" y="3330387"/>
            <a:ext cx="339075" cy="338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7432" y="4327405"/>
            <a:ext cx="423925" cy="338164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1"/>
          <p:cNvSpPr txBox="1"/>
          <p:nvPr/>
        </p:nvSpPr>
        <p:spPr>
          <a:xfrm>
            <a:off x="726907" y="1128073"/>
            <a:ext cx="1820100" cy="7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</a:t>
            </a:r>
            <a:endParaRPr b="1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Foundation</a:t>
            </a:r>
            <a:endParaRPr b="1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0" name="Google Shape;210;p21"/>
          <p:cNvSpPr txBox="1"/>
          <p:nvPr/>
        </p:nvSpPr>
        <p:spPr>
          <a:xfrm>
            <a:off x="719580" y="2005100"/>
            <a:ext cx="22632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</a:t>
            </a:r>
            <a:endParaRPr b="1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Foundation Plus</a:t>
            </a:r>
            <a:endParaRPr b="1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1" name="Google Shape;211;p21"/>
          <p:cNvSpPr txBox="1"/>
          <p:nvPr/>
        </p:nvSpPr>
        <p:spPr>
          <a:xfrm>
            <a:off x="710857" y="3187399"/>
            <a:ext cx="15291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</a:t>
            </a:r>
            <a:endParaRPr b="1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Breakthrough</a:t>
            </a:r>
            <a:endParaRPr b="1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2" name="Google Shape;212;p21"/>
          <p:cNvSpPr txBox="1"/>
          <p:nvPr/>
        </p:nvSpPr>
        <p:spPr>
          <a:xfrm>
            <a:off x="721029" y="4181749"/>
            <a:ext cx="15348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</a:t>
            </a:r>
            <a:endParaRPr b="1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Elevation</a:t>
            </a:r>
            <a:endParaRPr b="1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3" name="Google Shape;213;p21"/>
          <p:cNvSpPr/>
          <p:nvPr/>
        </p:nvSpPr>
        <p:spPr>
          <a:xfrm>
            <a:off x="4193675" y="742475"/>
            <a:ext cx="1101900" cy="4208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1"/>
          <p:cNvSpPr txBox="1"/>
          <p:nvPr/>
        </p:nvSpPr>
        <p:spPr>
          <a:xfrm>
            <a:off x="4031177" y="1128074"/>
            <a:ext cx="5102400" cy="3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50"/>
              <a:buFont typeface="Montserrat Medium"/>
              <a:buChar char="●"/>
            </a:pPr>
            <a:r>
              <a:rPr lang="en-US" sz="1350">
                <a:latin typeface="Montserrat Medium"/>
                <a:ea typeface="Montserrat Medium"/>
                <a:cs typeface="Montserrat Medium"/>
                <a:sym typeface="Montserrat Medium"/>
              </a:rPr>
              <a:t>New/Startup business</a:t>
            </a:r>
            <a:endParaRPr sz="13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50"/>
              <a:buFont typeface="Montserrat Medium"/>
              <a:buChar char="●"/>
            </a:pPr>
            <a:r>
              <a:rPr lang="en-US" sz="1350">
                <a:latin typeface="Montserrat Medium"/>
                <a:ea typeface="Montserrat Medium"/>
                <a:cs typeface="Montserrat Medium"/>
                <a:sym typeface="Montserrat Medium"/>
              </a:rPr>
              <a:t>New branch of business</a:t>
            </a:r>
            <a:endParaRPr sz="13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50"/>
              <a:buFont typeface="Montserrat Medium"/>
              <a:buChar char="●"/>
            </a:pPr>
            <a:r>
              <a:rPr lang="en-US" sz="1350">
                <a:latin typeface="Montserrat Medium"/>
                <a:ea typeface="Montserrat Medium"/>
                <a:cs typeface="Montserrat Medium"/>
                <a:sym typeface="Montserrat Medium"/>
              </a:rPr>
              <a:t>Client wants website or landing page</a:t>
            </a:r>
            <a:endParaRPr sz="13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50"/>
              <a:buFont typeface="Montserrat Medium"/>
              <a:buChar char="●"/>
            </a:pPr>
            <a:r>
              <a:rPr lang="en-US" sz="1350">
                <a:latin typeface="Montserrat Medium"/>
                <a:ea typeface="Montserrat Medium"/>
                <a:cs typeface="Montserrat Medium"/>
                <a:sym typeface="Montserrat Medium"/>
              </a:rPr>
              <a:t>Adding locations</a:t>
            </a:r>
            <a:endParaRPr sz="13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50"/>
              <a:buFont typeface="Montserrat Medium"/>
              <a:buChar char="●"/>
            </a:pPr>
            <a:r>
              <a:rPr lang="en-US" sz="1350">
                <a:latin typeface="Montserrat Medium"/>
                <a:ea typeface="Montserrat Medium"/>
                <a:cs typeface="Montserrat Medium"/>
                <a:sym typeface="Montserrat Medium"/>
              </a:rPr>
              <a:t>Business is growing</a:t>
            </a:r>
            <a:endParaRPr sz="13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50"/>
              <a:buFont typeface="Montserrat Medium"/>
              <a:buChar char="●"/>
            </a:pPr>
            <a:r>
              <a:rPr i="1" lang="en-US" sz="1350">
                <a:latin typeface="Montserrat Medium"/>
                <a:ea typeface="Montserrat Medium"/>
                <a:cs typeface="Montserrat Medium"/>
                <a:sym typeface="Montserrat Medium"/>
              </a:rPr>
              <a:t>Client getting outperformed by competitors</a:t>
            </a:r>
            <a:endParaRPr i="1" sz="13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50"/>
              <a:buFont typeface="Montserrat Medium"/>
              <a:buChar char="●"/>
            </a:pPr>
            <a:r>
              <a:rPr i="1" lang="en-US" sz="1350">
                <a:latin typeface="Montserrat Medium"/>
                <a:ea typeface="Montserrat Medium"/>
                <a:cs typeface="Montserrat Medium"/>
                <a:sym typeface="Montserrat Medium"/>
              </a:rPr>
              <a:t>Employees/reps describe company in different/conflicting ways</a:t>
            </a:r>
            <a:endParaRPr i="1" sz="13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50"/>
              <a:buFont typeface="Montserrat Medium"/>
              <a:buChar char="●"/>
            </a:pPr>
            <a:r>
              <a:rPr i="1" lang="en-US" sz="1350">
                <a:latin typeface="Montserrat Medium"/>
                <a:ea typeface="Montserrat Medium"/>
                <a:cs typeface="Montserrat Medium"/>
                <a:sym typeface="Montserrat Medium"/>
              </a:rPr>
              <a:t>Current look is not consistent across channels</a:t>
            </a:r>
            <a:endParaRPr i="1" sz="13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31432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50"/>
              <a:buFont typeface="Montserrat Medium"/>
              <a:buChar char="●"/>
            </a:pPr>
            <a:r>
              <a:rPr i="1" lang="en-US" sz="1350">
                <a:latin typeface="Montserrat Medium"/>
                <a:ea typeface="Montserrat Medium"/>
                <a:cs typeface="Montserrat Medium"/>
                <a:sym typeface="Montserrat Medium"/>
              </a:rPr>
              <a:t>Difficulty with partners (Ex. printer is editing logo)</a:t>
            </a:r>
            <a:endParaRPr i="1" sz="135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215" name="Google Shape;215;p21"/>
          <p:cNvCxnSpPr/>
          <p:nvPr/>
        </p:nvCxnSpPr>
        <p:spPr>
          <a:xfrm flipH="1">
            <a:off x="2482427" y="1459224"/>
            <a:ext cx="1584300" cy="20400"/>
          </a:xfrm>
          <a:prstGeom prst="straightConnector1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6" name="Google Shape;216;p21"/>
          <p:cNvSpPr txBox="1"/>
          <p:nvPr/>
        </p:nvSpPr>
        <p:spPr>
          <a:xfrm>
            <a:off x="1359500" y="174350"/>
            <a:ext cx="64377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Which Package Is Right For You?</a:t>
            </a:r>
            <a:endParaRPr b="1" sz="2000">
              <a:solidFill>
                <a:srgbClr val="3DA1D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2"/>
          <p:cNvSpPr txBox="1"/>
          <p:nvPr/>
        </p:nvSpPr>
        <p:spPr>
          <a:xfrm>
            <a:off x="505450" y="1940400"/>
            <a:ext cx="1956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 AUDIT</a:t>
            </a:r>
            <a:endParaRPr b="1" sz="1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2" name="Google Shape;222;p22"/>
          <p:cNvSpPr txBox="1"/>
          <p:nvPr/>
        </p:nvSpPr>
        <p:spPr>
          <a:xfrm>
            <a:off x="3177375" y="1940400"/>
            <a:ext cx="2385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 PROPOSAL</a:t>
            </a:r>
            <a:endParaRPr b="1" sz="1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3" name="Google Shape;223;p22"/>
          <p:cNvSpPr txBox="1"/>
          <p:nvPr/>
        </p:nvSpPr>
        <p:spPr>
          <a:xfrm>
            <a:off x="6067498" y="1940400"/>
            <a:ext cx="2856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DELIVERABLE REVIEW</a:t>
            </a:r>
            <a:endParaRPr b="1" sz="1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24" name="Google Shape;224;p22"/>
          <p:cNvCxnSpPr/>
          <p:nvPr/>
        </p:nvCxnSpPr>
        <p:spPr>
          <a:xfrm>
            <a:off x="2730681" y="2140500"/>
            <a:ext cx="244200" cy="0"/>
          </a:xfrm>
          <a:prstGeom prst="straightConnector1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25" name="Google Shape;225;p22"/>
          <p:cNvCxnSpPr/>
          <p:nvPr/>
        </p:nvCxnSpPr>
        <p:spPr>
          <a:xfrm>
            <a:off x="5778702" y="2140500"/>
            <a:ext cx="244200" cy="0"/>
          </a:xfrm>
          <a:prstGeom prst="straightConnector1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6" name="Google Shape;226;p22"/>
          <p:cNvSpPr txBox="1"/>
          <p:nvPr/>
        </p:nvSpPr>
        <p:spPr>
          <a:xfrm>
            <a:off x="416650" y="2342200"/>
            <a:ext cx="2180100" cy="8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 Medium"/>
              <a:buChar char="●"/>
            </a:pPr>
            <a:r>
              <a:rPr lang="en-US" sz="1000">
                <a:latin typeface="Montserrat Medium"/>
                <a:ea typeface="Montserrat Medium"/>
                <a:cs typeface="Montserrat Medium"/>
                <a:sym typeface="Montserrat Medium"/>
              </a:rPr>
              <a:t>FREE TO CUSTOMER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92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 Medium"/>
              <a:buChar char="●"/>
            </a:pPr>
            <a:r>
              <a:rPr lang="en-US" sz="1000">
                <a:latin typeface="Montserrat Medium"/>
                <a:ea typeface="Montserrat Medium"/>
                <a:cs typeface="Montserrat Medium"/>
                <a:sym typeface="Montserrat Medium"/>
              </a:rPr>
              <a:t>Storyboarding all current branded media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27" name="Google Shape;227;p22"/>
          <p:cNvSpPr txBox="1"/>
          <p:nvPr/>
        </p:nvSpPr>
        <p:spPr>
          <a:xfrm>
            <a:off x="3203971" y="2342200"/>
            <a:ext cx="20454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 Medium"/>
              <a:buChar char="●"/>
            </a:pPr>
            <a:r>
              <a:rPr lang="en-US" sz="1000">
                <a:latin typeface="Montserrat Medium"/>
                <a:ea typeface="Montserrat Medium"/>
                <a:cs typeface="Montserrat Medium"/>
                <a:sym typeface="Montserrat Medium"/>
              </a:rPr>
              <a:t>Gauging needs, providing proposal that meets them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28" name="Google Shape;228;p22"/>
          <p:cNvSpPr txBox="1"/>
          <p:nvPr/>
        </p:nvSpPr>
        <p:spPr>
          <a:xfrm>
            <a:off x="6143686" y="2342200"/>
            <a:ext cx="23856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 Medium"/>
              <a:buChar char="●"/>
            </a:pPr>
            <a:r>
              <a:rPr lang="en-US" sz="1000">
                <a:latin typeface="Montserrat Medium"/>
                <a:ea typeface="Montserrat Medium"/>
                <a:cs typeface="Montserrat Medium"/>
                <a:sym typeface="Montserrat Medium"/>
              </a:rPr>
              <a:t>Assets presented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29" name="Google Shape;229;p22"/>
          <p:cNvSpPr txBox="1"/>
          <p:nvPr/>
        </p:nvSpPr>
        <p:spPr>
          <a:xfrm>
            <a:off x="1353150" y="542200"/>
            <a:ext cx="64377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Next Steps</a:t>
            </a:r>
            <a:endParaRPr b="1" sz="1800">
              <a:solidFill>
                <a:srgbClr val="3DA1D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3"/>
          <p:cNvSpPr txBox="1"/>
          <p:nvPr/>
        </p:nvSpPr>
        <p:spPr>
          <a:xfrm>
            <a:off x="4940675" y="3501000"/>
            <a:ext cx="3636300" cy="12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Francois One"/>
              <a:ea typeface="Francois One"/>
              <a:cs typeface="Francois One"/>
              <a:sym typeface="Francois On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235" name="Google Shape;235;p23"/>
          <p:cNvSpPr txBox="1"/>
          <p:nvPr>
            <p:ph type="title"/>
          </p:nvPr>
        </p:nvSpPr>
        <p:spPr>
          <a:xfrm>
            <a:off x="4967050" y="3276528"/>
            <a:ext cx="3603300" cy="154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4143025" y="2265950"/>
            <a:ext cx="4488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BRANDING &amp;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STRATEGY KITS</a:t>
            </a:r>
            <a:endParaRPr/>
          </a:p>
        </p:txBody>
      </p:sp>
      <p:pic>
        <p:nvPicPr>
          <p:cNvPr id="75" name="Google Shape;75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5325" y="2178257"/>
            <a:ext cx="1692974" cy="101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/>
        </p:nvSpPr>
        <p:spPr>
          <a:xfrm>
            <a:off x="723744" y="2412804"/>
            <a:ext cx="1909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CONSISTENCY</a:t>
            </a:r>
            <a:endParaRPr b="1" sz="18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331084" y="2412804"/>
            <a:ext cx="2328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CHARACTER</a:t>
            </a:r>
            <a:endParaRPr b="1" sz="18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6151349" y="2412804"/>
            <a:ext cx="2189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CLARITY</a:t>
            </a:r>
            <a:endParaRPr b="1" sz="18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368225" y="2814597"/>
            <a:ext cx="2527500" cy="8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 Medium"/>
              <a:buChar char="●"/>
            </a:pPr>
            <a:r>
              <a:rPr lang="en-US" sz="1000">
                <a:latin typeface="Montserrat Medium"/>
                <a:ea typeface="Montserrat Medium"/>
                <a:cs typeface="Montserrat Medium"/>
                <a:sym typeface="Montserrat Medium"/>
              </a:rPr>
              <a:t>Repetition creates recognition. Recognition creates trust. Trust creates repeat customers.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244430" y="2814597"/>
            <a:ext cx="2527500" cy="84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 Medium"/>
              <a:buChar char="●"/>
            </a:pPr>
            <a:r>
              <a:rPr lang="en-US" sz="1000">
                <a:latin typeface="Montserrat Medium"/>
                <a:ea typeface="Montserrat Medium"/>
                <a:cs typeface="Montserrat Medium"/>
                <a:sym typeface="Montserrat Medium"/>
              </a:rPr>
              <a:t>Competitive Difference: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Montserrat Medium"/>
                <a:ea typeface="Montserrat Medium"/>
                <a:cs typeface="Montserrat Medium"/>
                <a:sym typeface="Montserrat Medium"/>
              </a:rPr>
              <a:t>How is your company unique from competitors? 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6210387" y="2814593"/>
            <a:ext cx="2574000" cy="11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 Medium"/>
              <a:buChar char="●"/>
            </a:pPr>
            <a:r>
              <a:rPr lang="en-US" sz="1000">
                <a:latin typeface="Montserrat Medium"/>
                <a:ea typeface="Montserrat Medium"/>
                <a:cs typeface="Montserrat Medium"/>
                <a:sym typeface="Montserrat Medium"/>
              </a:rPr>
              <a:t>Are your offers, services, and products clear to your target audience?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9210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 Medium"/>
              <a:buChar char="●"/>
            </a:pPr>
            <a:r>
              <a:rPr lang="en-US" sz="1000">
                <a:latin typeface="Montserrat Medium"/>
                <a:ea typeface="Montserrat Medium"/>
                <a:cs typeface="Montserrat Medium"/>
                <a:sym typeface="Montserrat Medium"/>
              </a:rPr>
              <a:t>Is the company aligned on the same values internally?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702031" y="2283925"/>
            <a:ext cx="7503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300">
                <a:solidFill>
                  <a:srgbClr val="3DA1D9"/>
                </a:solidFill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b="1" sz="3300">
              <a:solidFill>
                <a:srgbClr val="3DA1D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5592020" y="2283925"/>
            <a:ext cx="7503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300">
                <a:solidFill>
                  <a:srgbClr val="3DA1D9"/>
                </a:solidFill>
                <a:latin typeface="Montserrat"/>
                <a:ea typeface="Montserrat"/>
                <a:cs typeface="Montserrat"/>
                <a:sym typeface="Montserrat"/>
              </a:rPr>
              <a:t>+</a:t>
            </a:r>
            <a:endParaRPr b="1" sz="3300">
              <a:solidFill>
                <a:srgbClr val="3DA1D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0825" y="1266688"/>
            <a:ext cx="1063900" cy="63739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572375" y="1443275"/>
            <a:ext cx="6240300" cy="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Each of these C’s </a:t>
            </a:r>
            <a:r>
              <a:rPr b="1" i="1" lang="en-US" sz="12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need</a:t>
            </a:r>
            <a:r>
              <a:rPr lang="en-US" sz="120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to be present across </a:t>
            </a:r>
            <a:r>
              <a:rPr b="1" i="1" lang="en-US" sz="12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all</a:t>
            </a:r>
            <a:r>
              <a:rPr lang="en-US" sz="1200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platforms for a brand to be successful. Each “C” </a:t>
            </a:r>
            <a:r>
              <a:rPr lang="en-US" sz="1200">
                <a:latin typeface="Montserrat Medium"/>
                <a:ea typeface="Montserrat Medium"/>
                <a:cs typeface="Montserrat Medium"/>
                <a:sym typeface="Montserrat Medium"/>
              </a:rPr>
              <a:t>builds the BRIDGE between art for art’s sake to what objectively causes a business to thrive. </a:t>
            </a:r>
            <a:endParaRPr sz="1200">
              <a:solidFill>
                <a:srgbClr val="0000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559895" y="1053800"/>
            <a:ext cx="4598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THE THREE C’S OF BRANDING</a:t>
            </a:r>
            <a:endParaRPr b="1" sz="16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353150" y="430000"/>
            <a:ext cx="64377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Why Does Branding Matter?</a:t>
            </a:r>
            <a:endParaRPr b="1" sz="2200">
              <a:solidFill>
                <a:srgbClr val="3DA1D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 flipH="1" rot="-5400000">
            <a:off x="6406376" y="112434"/>
            <a:ext cx="827400" cy="3797700"/>
          </a:xfrm>
          <a:prstGeom prst="rect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 flipH="1" rot="-5400000">
            <a:off x="2105655" y="-142266"/>
            <a:ext cx="827400" cy="4307100"/>
          </a:xfrm>
          <a:prstGeom prst="rect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 flipH="1" rot="-5400000">
            <a:off x="3908700" y="-1989475"/>
            <a:ext cx="1280700" cy="874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0" name="Google Shape;100;p14"/>
          <p:cNvCxnSpPr/>
          <p:nvPr/>
        </p:nvCxnSpPr>
        <p:spPr>
          <a:xfrm>
            <a:off x="2332575" y="1307200"/>
            <a:ext cx="0" cy="298200"/>
          </a:xfrm>
          <a:prstGeom prst="straightConnector1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01" name="Google Shape;10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6329" y="1922447"/>
            <a:ext cx="336039" cy="335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4512" y="1832935"/>
            <a:ext cx="336050" cy="4278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25319" y="1878679"/>
            <a:ext cx="336050" cy="335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69481" y="1848558"/>
            <a:ext cx="420694" cy="335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4"/>
          <p:cNvSpPr txBox="1"/>
          <p:nvPr/>
        </p:nvSpPr>
        <p:spPr>
          <a:xfrm>
            <a:off x="368646" y="2230300"/>
            <a:ext cx="18201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</a:t>
            </a:r>
            <a:endParaRPr b="1" sz="1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Foundation</a:t>
            </a:r>
            <a:endParaRPr b="1" sz="1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2516853" y="2230300"/>
            <a:ext cx="22632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</a:t>
            </a:r>
            <a:endParaRPr b="1" sz="1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Foundation Plus</a:t>
            </a:r>
            <a:endParaRPr b="1" sz="1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4846078" y="2230300"/>
            <a:ext cx="22632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</a:t>
            </a:r>
            <a:endParaRPr b="1" sz="1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Breakthrough</a:t>
            </a:r>
            <a:endParaRPr b="1" sz="1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6876565" y="2230300"/>
            <a:ext cx="22632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</a:t>
            </a:r>
            <a:endParaRPr b="1" sz="1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Elevation</a:t>
            </a:r>
            <a:endParaRPr b="1" sz="1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45535" y="3056668"/>
            <a:ext cx="2227800" cy="18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950"/>
              <a:buFont typeface="Montserrat Medium"/>
              <a:buChar char="●"/>
            </a:pP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Client beginning 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with no branding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950"/>
              <a:buFont typeface="Montserrat Medium"/>
              <a:buChar char="●"/>
            </a:pP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Wants to move FAST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950"/>
              <a:buFont typeface="Montserrat Medium"/>
              <a:buChar char="●"/>
            </a:pP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We provide quick basics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950"/>
              <a:buFont typeface="Montserrat"/>
              <a:buChar char="●"/>
            </a:pPr>
            <a:r>
              <a:rPr b="1" lang="en-US" sz="950">
                <a:latin typeface="Montserrat"/>
                <a:ea typeface="Montserrat"/>
                <a:cs typeface="Montserrat"/>
                <a:sym typeface="Montserrat"/>
              </a:rPr>
              <a:t>TIMELINE: 3-4 weeks, </a:t>
            </a: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(AFTER questionnaire completed by client)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0" name="Google Shape;110;p14"/>
          <p:cNvSpPr txBox="1"/>
          <p:nvPr/>
        </p:nvSpPr>
        <p:spPr>
          <a:xfrm>
            <a:off x="2367053" y="3056668"/>
            <a:ext cx="2227800" cy="18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Font typeface="Montserrat Medium"/>
              <a:buChar char="●"/>
            </a:pPr>
            <a:r>
              <a:rPr lang="en-US" sz="95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Client beginning </a:t>
            </a:r>
            <a:endParaRPr sz="95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with no branding</a:t>
            </a:r>
            <a:endParaRPr sz="95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Font typeface="Montserrat Medium"/>
              <a:buChar char="●"/>
            </a:pPr>
            <a:r>
              <a:rPr lang="en-US" sz="95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NOT in a rush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950"/>
              <a:buFont typeface="Montserrat Medium"/>
              <a:buChar char="●"/>
            </a:pP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We provide basics PLUS create custom elements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Font typeface="Montserrat"/>
              <a:buChar char="●"/>
            </a:pPr>
            <a:r>
              <a:rPr b="1" lang="en-US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TIMELINE: 5-6 weeks, </a:t>
            </a:r>
            <a:r>
              <a:rPr lang="en-US" sz="95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(AFTER questionnaire completed by client)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1353150" y="248375"/>
            <a:ext cx="64377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Fast Facts</a:t>
            </a:r>
            <a:endParaRPr b="1" sz="2200">
              <a:solidFill>
                <a:srgbClr val="3DA1D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4769891" y="3056668"/>
            <a:ext cx="2227800" cy="18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950"/>
              <a:buFont typeface="Montserrat Medium"/>
              <a:buChar char="●"/>
            </a:pP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Client will KEEP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current logo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950"/>
              <a:buFont typeface="Montserrat Medium"/>
              <a:buChar char="●"/>
            </a:pP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We update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current branding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Font typeface="Montserrat"/>
              <a:buChar char="●"/>
            </a:pPr>
            <a:r>
              <a:rPr b="1" lang="en-US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TIMELINE: 2-3 weeks, </a:t>
            </a:r>
            <a:r>
              <a:rPr lang="en-US" sz="95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(AFTER questionnaire completed by client)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6906374" y="3056668"/>
            <a:ext cx="2227800" cy="18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950"/>
              <a:buFont typeface="Montserrat Medium"/>
              <a:buChar char="●"/>
            </a:pP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Client will KEEP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current logo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950"/>
              <a:buFont typeface="Montserrat Medium"/>
              <a:buChar char="●"/>
            </a:pP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We update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>
                <a:latin typeface="Montserrat Medium"/>
                <a:ea typeface="Montserrat Medium"/>
                <a:cs typeface="Montserrat Medium"/>
                <a:sym typeface="Montserrat Medium"/>
              </a:rPr>
              <a:t>current branding PLUS create custom elements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88925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50"/>
              <a:buFont typeface="Montserrat"/>
              <a:buChar char="●"/>
            </a:pPr>
            <a:r>
              <a:rPr b="1" lang="en-US" sz="95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TIMELINE: 5-6 weeks, </a:t>
            </a:r>
            <a:r>
              <a:rPr lang="en-US" sz="95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(AFTER questionnaire completed by client)</a:t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5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cxnSp>
        <p:nvCxnSpPr>
          <p:cNvPr id="114" name="Google Shape;114;p14"/>
          <p:cNvCxnSpPr/>
          <p:nvPr/>
        </p:nvCxnSpPr>
        <p:spPr>
          <a:xfrm flipH="1">
            <a:off x="308860" y="2902583"/>
            <a:ext cx="1911000" cy="102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14"/>
          <p:cNvCxnSpPr/>
          <p:nvPr/>
        </p:nvCxnSpPr>
        <p:spPr>
          <a:xfrm flipH="1">
            <a:off x="2656325" y="2902573"/>
            <a:ext cx="2013300" cy="102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14"/>
          <p:cNvCxnSpPr/>
          <p:nvPr/>
        </p:nvCxnSpPr>
        <p:spPr>
          <a:xfrm flipH="1">
            <a:off x="5010485" y="2902583"/>
            <a:ext cx="1911000" cy="102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14"/>
          <p:cNvCxnSpPr/>
          <p:nvPr/>
        </p:nvCxnSpPr>
        <p:spPr>
          <a:xfrm rot="10800000">
            <a:off x="7154200" y="2912748"/>
            <a:ext cx="1698300" cy="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14"/>
          <p:cNvCxnSpPr/>
          <p:nvPr/>
        </p:nvCxnSpPr>
        <p:spPr>
          <a:xfrm>
            <a:off x="6888000" y="1307200"/>
            <a:ext cx="0" cy="298200"/>
          </a:xfrm>
          <a:prstGeom prst="straightConnector1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9" name="Google Shape;119;p14"/>
          <p:cNvSpPr txBox="1"/>
          <p:nvPr/>
        </p:nvSpPr>
        <p:spPr>
          <a:xfrm>
            <a:off x="885925" y="863825"/>
            <a:ext cx="2893200" cy="4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For Startups/From Scratch</a:t>
            </a:r>
            <a:endParaRPr b="1" sz="1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4"/>
          <p:cNvSpPr txBox="1"/>
          <p:nvPr/>
        </p:nvSpPr>
        <p:spPr>
          <a:xfrm>
            <a:off x="5174850" y="863825"/>
            <a:ext cx="3426300" cy="4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For Already Existing Brands</a:t>
            </a:r>
            <a:endParaRPr b="1" sz="1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Google Shape;125;p15"/>
          <p:cNvCxnSpPr/>
          <p:nvPr/>
        </p:nvCxnSpPr>
        <p:spPr>
          <a:xfrm flipH="1">
            <a:off x="6279914" y="2191380"/>
            <a:ext cx="2256600" cy="12000"/>
          </a:xfrm>
          <a:prstGeom prst="straightConnector1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6" name="Google Shape;126;p15"/>
          <p:cNvSpPr/>
          <p:nvPr/>
        </p:nvSpPr>
        <p:spPr>
          <a:xfrm>
            <a:off x="7075108" y="1441448"/>
            <a:ext cx="740700" cy="740700"/>
          </a:xfrm>
          <a:prstGeom prst="rect">
            <a:avLst/>
          </a:prstGeom>
          <a:solidFill>
            <a:srgbClr val="3DA1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7221" y="1441446"/>
            <a:ext cx="612599" cy="7665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8" name="Google Shape;128;p15"/>
          <p:cNvCxnSpPr/>
          <p:nvPr/>
        </p:nvCxnSpPr>
        <p:spPr>
          <a:xfrm flipH="1">
            <a:off x="6272630" y="3578422"/>
            <a:ext cx="2256600" cy="12000"/>
          </a:xfrm>
          <a:prstGeom prst="straightConnector1">
            <a:avLst/>
          </a:prstGeom>
          <a:noFill/>
          <a:ln cap="flat" cmpd="sng" w="38100">
            <a:solidFill>
              <a:srgbClr val="3DA1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9" name="Google Shape;129;p15"/>
          <p:cNvSpPr/>
          <p:nvPr/>
        </p:nvSpPr>
        <p:spPr>
          <a:xfrm>
            <a:off x="7547454" y="2815373"/>
            <a:ext cx="766500" cy="766500"/>
          </a:xfrm>
          <a:prstGeom prst="ellipse">
            <a:avLst/>
          </a:prstGeom>
          <a:solidFill>
            <a:srgbClr val="3DA1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0" name="Google Shape;13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8793" y="2828488"/>
            <a:ext cx="612599" cy="766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04845" y="2968286"/>
            <a:ext cx="454494" cy="322122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5"/>
          <p:cNvSpPr txBox="1"/>
          <p:nvPr/>
        </p:nvSpPr>
        <p:spPr>
          <a:xfrm>
            <a:off x="584400" y="1251675"/>
            <a:ext cx="5689800" cy="12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Good branding is like </a:t>
            </a:r>
            <a:endParaRPr b="1" sz="24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pushing a ball instead of a box— </a:t>
            </a:r>
            <a:endParaRPr b="1" sz="24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3DA1D9"/>
                </a:solidFill>
                <a:latin typeface="Montserrat"/>
                <a:ea typeface="Montserrat"/>
                <a:cs typeface="Montserrat"/>
                <a:sym typeface="Montserrat"/>
              </a:rPr>
              <a:t>Reaching your goal is easier.</a:t>
            </a:r>
            <a:endParaRPr b="1" sz="2400">
              <a:solidFill>
                <a:srgbClr val="3DA1D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15"/>
          <p:cNvSpPr txBox="1"/>
          <p:nvPr/>
        </p:nvSpPr>
        <p:spPr>
          <a:xfrm>
            <a:off x="633336" y="2695140"/>
            <a:ext cx="52830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latin typeface="Montserrat"/>
                <a:ea typeface="Montserrat"/>
                <a:cs typeface="Montserrat"/>
                <a:sym typeface="Montserrat"/>
              </a:rPr>
              <a:t>And what’s the goal? Having the customer trust your company.</a:t>
            </a:r>
            <a:endParaRPr b="1"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5"/>
          <p:cNvSpPr txBox="1"/>
          <p:nvPr/>
        </p:nvSpPr>
        <p:spPr>
          <a:xfrm>
            <a:off x="633325" y="3044050"/>
            <a:ext cx="5363100" cy="7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 Medium"/>
              <a:buChar char="●"/>
            </a:pPr>
            <a:r>
              <a:rPr lang="en-US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Every piece of media—from ad campaigns, to a website, to brochures, to a logo—can all </a:t>
            </a:r>
            <a:r>
              <a:rPr b="1" lang="en-US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hinder</a:t>
            </a:r>
            <a:r>
              <a:rPr lang="en-US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or </a:t>
            </a:r>
            <a:r>
              <a:rPr b="1" lang="en-US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help</a:t>
            </a:r>
            <a:r>
              <a:rPr lang="en-US" sz="11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the ball roll faster.</a:t>
            </a:r>
            <a:endParaRPr sz="11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298450" lvl="0" marL="4572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Montserrat"/>
              <a:buChar char="●"/>
            </a:pPr>
            <a:r>
              <a:rPr b="1" lang="en-US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Simply put, b</a:t>
            </a:r>
            <a:r>
              <a:rPr b="1" lang="en-US" sz="11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randing is an investment in trust.</a:t>
            </a:r>
            <a:endParaRPr b="1" sz="11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15"/>
          <p:cNvSpPr txBox="1"/>
          <p:nvPr/>
        </p:nvSpPr>
        <p:spPr>
          <a:xfrm>
            <a:off x="1353150" y="430000"/>
            <a:ext cx="64377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Why Does Branding Matter?</a:t>
            </a:r>
            <a:endParaRPr b="1" sz="2200">
              <a:solidFill>
                <a:srgbClr val="3DA1D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6"/>
          <p:cNvSpPr txBox="1"/>
          <p:nvPr/>
        </p:nvSpPr>
        <p:spPr>
          <a:xfrm>
            <a:off x="3751112" y="548575"/>
            <a:ext cx="41046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 Foundation</a:t>
            </a:r>
            <a:endParaRPr b="1" sz="32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41" name="Google Shape;14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925" y="808375"/>
            <a:ext cx="2660950" cy="26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6"/>
          <p:cNvSpPr txBox="1"/>
          <p:nvPr/>
        </p:nvSpPr>
        <p:spPr>
          <a:xfrm>
            <a:off x="3778646" y="1172520"/>
            <a:ext cx="2286600" cy="8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Original Logo Design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Explanation of Logo Usage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Website Favicon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3" name="Google Shape;143;p16"/>
          <p:cNvSpPr txBox="1"/>
          <p:nvPr/>
        </p:nvSpPr>
        <p:spPr>
          <a:xfrm>
            <a:off x="6135991" y="1172532"/>
            <a:ext cx="3060000" cy="8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Color Palette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Typography Files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All Files in an Easily-Organized Folder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44" name="Google Shape;144;p16"/>
          <p:cNvSpPr txBox="1"/>
          <p:nvPr/>
        </p:nvSpPr>
        <p:spPr>
          <a:xfrm>
            <a:off x="3778650" y="2040575"/>
            <a:ext cx="47835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Montserrat Medium"/>
                <a:ea typeface="Montserrat Medium"/>
                <a:cs typeface="Montserrat Medium"/>
                <a:sym typeface="Montserrat Medium"/>
              </a:rPr>
              <a:t>Brand Foundation fits best for those trying to start up their brand quickly and effectively. With this kit, you’ll be able to approach any digital and print project with a clear brand.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latin typeface="Montserrat"/>
                <a:ea typeface="Montserrat"/>
                <a:cs typeface="Montserrat"/>
                <a:sym typeface="Montserrat"/>
              </a:rPr>
              <a:t>TIMELINE: 3-4 WEEKS (AFTER questionnaire completed by client) </a:t>
            </a:r>
            <a:endParaRPr b="1" sz="1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16"/>
          <p:cNvSpPr txBox="1"/>
          <p:nvPr/>
        </p:nvSpPr>
        <p:spPr>
          <a:xfrm>
            <a:off x="3800236" y="3280619"/>
            <a:ext cx="22866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Rate</a:t>
            </a: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r>
              <a:rPr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|  $3500</a:t>
            </a:r>
            <a:endParaRPr sz="16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16"/>
          <p:cNvSpPr txBox="1"/>
          <p:nvPr/>
        </p:nvSpPr>
        <p:spPr>
          <a:xfrm>
            <a:off x="5991486" y="3280619"/>
            <a:ext cx="22866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View Case Study Here.</a:t>
            </a:r>
            <a:endParaRPr sz="1600" u="sng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/>
          <p:nvPr/>
        </p:nvSpPr>
        <p:spPr>
          <a:xfrm>
            <a:off x="3751097" y="319975"/>
            <a:ext cx="49518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 Foundation Plus</a:t>
            </a:r>
            <a:endParaRPr b="1" sz="32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17"/>
          <p:cNvSpPr txBox="1"/>
          <p:nvPr/>
        </p:nvSpPr>
        <p:spPr>
          <a:xfrm>
            <a:off x="3778650" y="943929"/>
            <a:ext cx="2286600" cy="14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Original Logo Design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Explanation of Logo Usage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Website Favicon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Typography Files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Color Palette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Pre-Selected Stock Photos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3" name="Google Shape;153;p17"/>
          <p:cNvSpPr txBox="1"/>
          <p:nvPr/>
        </p:nvSpPr>
        <p:spPr>
          <a:xfrm>
            <a:off x="6135991" y="943932"/>
            <a:ext cx="3060000" cy="8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Custom Branding Elements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Custom Icons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Custom Pattern/Image Treatment 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Custom Template (Flyer, etc.)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Files in an Easily-Organized Folder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4" name="Google Shape;154;p17"/>
          <p:cNvSpPr txBox="1"/>
          <p:nvPr/>
        </p:nvSpPr>
        <p:spPr>
          <a:xfrm>
            <a:off x="3778650" y="2476275"/>
            <a:ext cx="4863000" cy="10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Montserrat Medium"/>
                <a:ea typeface="Montserrat Medium"/>
                <a:cs typeface="Montserrat Medium"/>
                <a:sym typeface="Montserrat Medium"/>
              </a:rPr>
              <a:t>Brand Foundation Plus fits best for those starting a new company. Specific to this kit are custom branding elements that’ll highly personalize your brand, making it radically memorable.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TIMELINE: 5-6 WEEKS (AFTER questionnaire completed by client) 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55" name="Google Shape;155;p17"/>
          <p:cNvSpPr txBox="1"/>
          <p:nvPr/>
        </p:nvSpPr>
        <p:spPr>
          <a:xfrm>
            <a:off x="3784631" y="3523169"/>
            <a:ext cx="22866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Rate</a:t>
            </a: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r>
              <a:rPr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|  $5,300</a:t>
            </a:r>
            <a:endParaRPr sz="16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56" name="Google Shape;15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600" y="728753"/>
            <a:ext cx="2286601" cy="2910844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17"/>
          <p:cNvSpPr txBox="1"/>
          <p:nvPr/>
        </p:nvSpPr>
        <p:spPr>
          <a:xfrm>
            <a:off x="5991486" y="3514616"/>
            <a:ext cx="22866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View Case Study Here.</a:t>
            </a:r>
            <a:endParaRPr sz="1600" u="sng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250" y="1083817"/>
            <a:ext cx="2286599" cy="2280441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8"/>
          <p:cNvSpPr txBox="1"/>
          <p:nvPr/>
        </p:nvSpPr>
        <p:spPr>
          <a:xfrm>
            <a:off x="3751098" y="700975"/>
            <a:ext cx="48552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 Breakthrough</a:t>
            </a:r>
            <a:endParaRPr b="1" sz="32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4" name="Google Shape;164;p18"/>
          <p:cNvSpPr txBox="1"/>
          <p:nvPr/>
        </p:nvSpPr>
        <p:spPr>
          <a:xfrm>
            <a:off x="3778646" y="1324920"/>
            <a:ext cx="2286600" cy="8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Updated Logo (if requested)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Explanation of Logo Usage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Website Favicon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5" name="Google Shape;165;p18"/>
          <p:cNvSpPr txBox="1"/>
          <p:nvPr/>
        </p:nvSpPr>
        <p:spPr>
          <a:xfrm>
            <a:off x="6135991" y="1324932"/>
            <a:ext cx="3060000" cy="8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Color Palette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Typography Files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All Files in an Easily-Organized Folder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6" name="Google Shape;166;p18"/>
          <p:cNvSpPr txBox="1"/>
          <p:nvPr/>
        </p:nvSpPr>
        <p:spPr>
          <a:xfrm>
            <a:off x="3778650" y="2192975"/>
            <a:ext cx="4638600" cy="6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Montserrat Medium"/>
                <a:ea typeface="Montserrat Medium"/>
                <a:cs typeface="Montserrat Medium"/>
                <a:sym typeface="Montserrat Medium"/>
              </a:rPr>
              <a:t>Brand Breakthrough compiles all the branding you have now, updates it, and compiles it into a brief, cohesive kit.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TIMELINE: 2-3 WEEKS (AFTER questionnaire completed by client) 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7" name="Google Shape;167;p18"/>
          <p:cNvSpPr txBox="1"/>
          <p:nvPr/>
        </p:nvSpPr>
        <p:spPr>
          <a:xfrm>
            <a:off x="3795431" y="3198481"/>
            <a:ext cx="22866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Rate</a:t>
            </a: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r>
              <a:rPr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|  $2,550</a:t>
            </a:r>
            <a:endParaRPr sz="16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8" name="Google Shape;168;p18"/>
          <p:cNvSpPr txBox="1"/>
          <p:nvPr/>
        </p:nvSpPr>
        <p:spPr>
          <a:xfrm>
            <a:off x="5991486" y="3198469"/>
            <a:ext cx="22866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View Case Study Here.</a:t>
            </a:r>
            <a:endParaRPr sz="1600" u="sng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025" y="1096324"/>
            <a:ext cx="2953974" cy="2356174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9"/>
          <p:cNvSpPr txBox="1"/>
          <p:nvPr/>
        </p:nvSpPr>
        <p:spPr>
          <a:xfrm>
            <a:off x="3751097" y="396175"/>
            <a:ext cx="4951800" cy="5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Brand Elevation</a:t>
            </a:r>
            <a:endParaRPr b="1" sz="32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19"/>
          <p:cNvSpPr txBox="1"/>
          <p:nvPr/>
        </p:nvSpPr>
        <p:spPr>
          <a:xfrm>
            <a:off x="3778650" y="1020129"/>
            <a:ext cx="2286600" cy="14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Explanation of Logo Usage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Website Favicon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Typography Files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Color Palette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Pre-Selected Stock Photos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76" name="Google Shape;176;p19"/>
          <p:cNvSpPr txBox="1"/>
          <p:nvPr/>
        </p:nvSpPr>
        <p:spPr>
          <a:xfrm>
            <a:off x="6135991" y="1020132"/>
            <a:ext cx="3060000" cy="8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Custom Branding Elements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Custom Icons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Custom Pattern/Image Treatment 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Custom Template (Flyer, etc.)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99999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Files in an Easily-Organized Folder</a:t>
            </a:r>
            <a:endParaRPr sz="1000">
              <a:solidFill>
                <a:srgbClr val="9999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77" name="Google Shape;177;p19"/>
          <p:cNvSpPr txBox="1"/>
          <p:nvPr/>
        </p:nvSpPr>
        <p:spPr>
          <a:xfrm>
            <a:off x="3778650" y="2366825"/>
            <a:ext cx="45168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Montserrat Medium"/>
                <a:ea typeface="Montserrat Medium"/>
                <a:cs typeface="Montserrat Medium"/>
                <a:sym typeface="Montserrat Medium"/>
              </a:rPr>
              <a:t>Brand Elevation adds highly-personalized layers of depth to your brand all while keeping your current logo. This kit will provide multiple custom elements to make your brand unforgettable.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TIMELINE: 5-6 WEEKS (AFTER questionnaire completed by client) </a:t>
            </a:r>
            <a:endParaRPr sz="10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78" name="Google Shape;178;p19"/>
          <p:cNvSpPr txBox="1"/>
          <p:nvPr/>
        </p:nvSpPr>
        <p:spPr>
          <a:xfrm>
            <a:off x="3778647" y="3441419"/>
            <a:ext cx="22866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Rate</a:t>
            </a:r>
            <a:r>
              <a:rPr b="1"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r>
              <a:rPr lang="en-US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|  $4,400</a:t>
            </a:r>
            <a:endParaRPr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19"/>
          <p:cNvSpPr txBox="1"/>
          <p:nvPr/>
        </p:nvSpPr>
        <p:spPr>
          <a:xfrm>
            <a:off x="5991486" y="3433019"/>
            <a:ext cx="2286600" cy="4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u="sng">
                <a:solidFill>
                  <a:schemeClr val="hlink"/>
                </a:solidFill>
                <a:latin typeface="Montserrat"/>
                <a:ea typeface="Montserrat"/>
                <a:cs typeface="Montserrat"/>
                <a:sym typeface="Montserrat"/>
                <a:hlinkClick r:id="rId4"/>
              </a:rPr>
              <a:t>View Case Study Here.</a:t>
            </a:r>
            <a:endParaRPr sz="1600" u="sng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 Label Templat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1F469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