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8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Lst>
  <p:sldSz cy="5143500" cx="9144000"/>
  <p:notesSz cx="5143500" cy="9144000"/>
  <p:embeddedFontLst>
    <p:embeddedFont>
      <p:font typeface="Oswald Medium"/>
      <p:regular r:id="rId58"/>
      <p:bold r:id="rId59"/>
    </p:embeddedFont>
    <p:embeddedFont>
      <p:font typeface="Roboto"/>
      <p:regular r:id="rId60"/>
      <p:bold r:id="rId61"/>
      <p:italic r:id="rId62"/>
      <p:boldItalic r:id="rId63"/>
    </p:embeddedFont>
    <p:embeddedFont>
      <p:font typeface="Montserrat"/>
      <p:regular r:id="rId64"/>
      <p:bold r:id="rId65"/>
      <p:italic r:id="rId66"/>
      <p:boldItalic r:id="rId67"/>
    </p:embeddedFont>
    <p:embeddedFont>
      <p:font typeface="Montserrat Medium"/>
      <p:regular r:id="rId68"/>
      <p:bold r:id="rId69"/>
      <p:italic r:id="rId70"/>
      <p:boldItalic r:id="rId71"/>
    </p:embeddedFont>
    <p:embeddedFont>
      <p:font typeface="Francois One"/>
      <p:regular r:id="rId72"/>
    </p:embeddedFont>
    <p:embeddedFont>
      <p:font typeface="Oswald SemiBold"/>
      <p:regular r:id="rId73"/>
      <p:bold r:id="rId74"/>
    </p:embeddedFont>
    <p:embeddedFont>
      <p:font typeface="Montserrat ExtraBold"/>
      <p:bold r:id="rId75"/>
      <p:boldItalic r:id="rId76"/>
    </p:embeddedFont>
    <p:embeddedFont>
      <p:font typeface="Rokkitt ExtraBold"/>
      <p:bold r:id="rId77"/>
      <p:boldItalic r:id="rId78"/>
    </p:embeddedFont>
    <p:embeddedFont>
      <p:font typeface="Oswald"/>
      <p:regular r:id="rId79"/>
      <p:bold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1" roundtripDataSignature="AMtx7mizVIKZbEoFhADKDxZlOKWdmxtE9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3D7A254-098E-4288-AFA2-F702319214CB}">
  <a:tblStyle styleId="{83D7A254-098E-4288-AFA2-F702319214C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A3E4EE8-8C28-4FBF-A16D-46CD0DEABE77}"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Oswald-bold.fntdata"/><Relationship Id="rId81"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OswaldSemiBold-regular.fntdata"/><Relationship Id="rId72" Type="http://schemas.openxmlformats.org/officeDocument/2006/relationships/font" Target="fonts/FrancoisOne-regular.fntdata"/><Relationship Id="rId31" Type="http://schemas.openxmlformats.org/officeDocument/2006/relationships/slide" Target="slides/slide25.xml"/><Relationship Id="rId75" Type="http://schemas.openxmlformats.org/officeDocument/2006/relationships/font" Target="fonts/MontserratExtraBold-bold.fntdata"/><Relationship Id="rId30" Type="http://schemas.openxmlformats.org/officeDocument/2006/relationships/slide" Target="slides/slide24.xml"/><Relationship Id="rId74" Type="http://schemas.openxmlformats.org/officeDocument/2006/relationships/font" Target="fonts/OswaldSemiBold-bold.fntdata"/><Relationship Id="rId33" Type="http://schemas.openxmlformats.org/officeDocument/2006/relationships/slide" Target="slides/slide27.xml"/><Relationship Id="rId77" Type="http://schemas.openxmlformats.org/officeDocument/2006/relationships/font" Target="fonts/RokkittExtraBold-bold.fntdata"/><Relationship Id="rId32" Type="http://schemas.openxmlformats.org/officeDocument/2006/relationships/slide" Target="slides/slide26.xml"/><Relationship Id="rId76" Type="http://schemas.openxmlformats.org/officeDocument/2006/relationships/font" Target="fonts/MontserratExtraBold-boldItalic.fntdata"/><Relationship Id="rId35" Type="http://schemas.openxmlformats.org/officeDocument/2006/relationships/slide" Target="slides/slide29.xml"/><Relationship Id="rId79" Type="http://schemas.openxmlformats.org/officeDocument/2006/relationships/font" Target="fonts/Oswald-regular.fntdata"/><Relationship Id="rId34" Type="http://schemas.openxmlformats.org/officeDocument/2006/relationships/slide" Target="slides/slide28.xml"/><Relationship Id="rId78" Type="http://schemas.openxmlformats.org/officeDocument/2006/relationships/font" Target="fonts/RokkittExtraBold-boldItalic.fntdata"/><Relationship Id="rId71" Type="http://schemas.openxmlformats.org/officeDocument/2006/relationships/font" Target="fonts/MontserratMedium-boldItalic.fntdata"/><Relationship Id="rId70" Type="http://schemas.openxmlformats.org/officeDocument/2006/relationships/font" Target="fonts/MontserratMedium-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italic.fntdata"/><Relationship Id="rId61" Type="http://schemas.openxmlformats.org/officeDocument/2006/relationships/font" Target="fonts/Roboto-bold.fntdata"/><Relationship Id="rId20" Type="http://schemas.openxmlformats.org/officeDocument/2006/relationships/slide" Target="slides/slide14.xml"/><Relationship Id="rId64" Type="http://schemas.openxmlformats.org/officeDocument/2006/relationships/font" Target="fonts/Montserrat-regular.fntdata"/><Relationship Id="rId63" Type="http://schemas.openxmlformats.org/officeDocument/2006/relationships/font" Target="fonts/Roboto-boldItalic.fntdata"/><Relationship Id="rId22" Type="http://schemas.openxmlformats.org/officeDocument/2006/relationships/slide" Target="slides/slide16.xml"/><Relationship Id="rId66" Type="http://schemas.openxmlformats.org/officeDocument/2006/relationships/font" Target="fonts/Montserrat-italic.fntdata"/><Relationship Id="rId21" Type="http://schemas.openxmlformats.org/officeDocument/2006/relationships/slide" Target="slides/slide15.xml"/><Relationship Id="rId65" Type="http://schemas.openxmlformats.org/officeDocument/2006/relationships/font" Target="fonts/Montserrat-bold.fntdata"/><Relationship Id="rId24" Type="http://schemas.openxmlformats.org/officeDocument/2006/relationships/slide" Target="slides/slide18.xml"/><Relationship Id="rId68" Type="http://schemas.openxmlformats.org/officeDocument/2006/relationships/font" Target="fonts/MontserratMedium-regular.fntdata"/><Relationship Id="rId23" Type="http://schemas.openxmlformats.org/officeDocument/2006/relationships/slide" Target="slides/slide17.xml"/><Relationship Id="rId67" Type="http://schemas.openxmlformats.org/officeDocument/2006/relationships/font" Target="fonts/Montserrat-boldItalic.fntdata"/><Relationship Id="rId60" Type="http://schemas.openxmlformats.org/officeDocument/2006/relationships/font" Target="fonts/Roboto-regular.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MontserratMedium-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OswaldMedium-bold.fntdata"/><Relationship Id="rId14" Type="http://schemas.openxmlformats.org/officeDocument/2006/relationships/slide" Target="slides/slide8.xml"/><Relationship Id="rId58" Type="http://schemas.openxmlformats.org/officeDocument/2006/relationships/font" Target="fonts/OswaldMedium-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elp.com/biz/scott-properties-of-charleston-mt-pleasant" TargetMode="External"/><Relationship Id="rId3" Type="http://schemas.openxmlformats.org/officeDocument/2006/relationships/hyperlink" Target="https://www.zillow.com/profile/spofcharleston" TargetMode="External"/><Relationship Id="rId4" Type="http://schemas.openxmlformats.org/officeDocument/2006/relationships/hyperlink" Target="https://reviews.birdeye.com/scott-properties-of-charleston-156986378139742" TargetMode="External"/><Relationship Id="rId5" Type="http://schemas.openxmlformats.org/officeDocument/2006/relationships/hyperlink" Target="https://www.bbb.org/us/sc/lexington/profile/rentals-by-owner/scott-properties-of-the-midlands-llc-scott-properties-of-charleston-llc-0663-34049633/customer-reviews" TargetMode="External"/><Relationship Id="rId6" Type="http://schemas.openxmlformats.org/officeDocument/2006/relationships/hyperlink" Target="https://nextdoor.com/pages/scott-properties-of-charleston-mt-pleasant-sc/" TargetMode="External"/><Relationship Id="rId7" Type="http://schemas.openxmlformats.org/officeDocument/2006/relationships/hyperlink" Target="https://www.alignable.com/mt-pleasant-sc/scott-properties-of-charleston"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93ce2cedf2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g293ce2cedf2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g293ce2cedf2_0_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960b68c9ca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2960b68c9ca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g2960b68c9ca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960b68c9ca_0_16:notes"/>
          <p:cNvSpPr/>
          <p:nvPr>
            <p:ph idx="2" type="sldImg"/>
          </p:nvPr>
        </p:nvSpPr>
        <p:spPr>
          <a:xfrm>
            <a:off x="286031" y="685800"/>
            <a:ext cx="45717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960b68c9ca_0_16: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960b68c9ca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2960b68c9ca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g2960b68c9ca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960b68c9ca_0_35:notes"/>
          <p:cNvSpPr/>
          <p:nvPr>
            <p:ph idx="2" type="sldImg"/>
          </p:nvPr>
        </p:nvSpPr>
        <p:spPr>
          <a:xfrm>
            <a:off x="286031" y="685800"/>
            <a:ext cx="45717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960b68c9ca_0_35: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Third party review website profiles: </a:t>
            </a:r>
            <a:endParaRPr/>
          </a:p>
          <a:p>
            <a:pPr indent="-317500" lvl="0" marL="457200" rtl="0" algn="l">
              <a:spcBef>
                <a:spcPts val="0"/>
              </a:spcBef>
              <a:spcAft>
                <a:spcPts val="0"/>
              </a:spcAft>
              <a:buSzPts val="1400"/>
              <a:buAutoNum type="arabicParenR"/>
            </a:pPr>
            <a:r>
              <a:rPr lang="en-US"/>
              <a:t>Yelp: </a:t>
            </a:r>
            <a:r>
              <a:rPr lang="en-US" u="sng">
                <a:solidFill>
                  <a:schemeClr val="hlink"/>
                </a:solidFill>
                <a:hlinkClick r:id="rId2"/>
              </a:rPr>
              <a:t>https://www.yelp.com/biz/scott-properties-of-charleston-mt-pleasant</a:t>
            </a:r>
            <a:r>
              <a:rPr lang="en-US"/>
              <a:t>  -&gt; no</a:t>
            </a:r>
            <a:endParaRPr/>
          </a:p>
          <a:p>
            <a:pPr indent="-317500" lvl="0" marL="457200" rtl="0" algn="l">
              <a:spcBef>
                <a:spcPts val="0"/>
              </a:spcBef>
              <a:spcAft>
                <a:spcPts val="0"/>
              </a:spcAft>
              <a:buSzPts val="1400"/>
              <a:buAutoNum type="arabicParenR"/>
            </a:pPr>
            <a:r>
              <a:rPr lang="en-US"/>
              <a:t>Zillow: </a:t>
            </a:r>
            <a:r>
              <a:rPr lang="en-US" u="sng">
                <a:solidFill>
                  <a:schemeClr val="hlink"/>
                </a:solidFill>
                <a:hlinkClick r:id="rId3"/>
              </a:rPr>
              <a:t>https://www.zillow.com/profile/spofcharleston</a:t>
            </a:r>
            <a:endParaRPr/>
          </a:p>
          <a:p>
            <a:pPr indent="-317500" lvl="0" marL="457200" rtl="0" algn="l">
              <a:spcBef>
                <a:spcPts val="0"/>
              </a:spcBef>
              <a:spcAft>
                <a:spcPts val="0"/>
              </a:spcAft>
              <a:buSzPts val="1400"/>
              <a:buAutoNum type="arabicParenR"/>
            </a:pPr>
            <a:r>
              <a:rPr lang="en-US"/>
              <a:t>BirdEye: </a:t>
            </a:r>
            <a:r>
              <a:rPr b="1" lang="en-US" u="sng">
                <a:solidFill>
                  <a:schemeClr val="hlink"/>
                </a:solidFill>
                <a:hlinkClick r:id="rId4"/>
              </a:rPr>
              <a:t>https://reviews.birdeye.com/scott-properties-of-charleston-156986378139742</a:t>
            </a:r>
            <a:r>
              <a:rPr b="1" lang="en-US"/>
              <a:t> </a:t>
            </a:r>
            <a:endParaRPr b="1"/>
          </a:p>
          <a:p>
            <a:pPr indent="-317500" lvl="0" marL="457200" rtl="0" algn="l">
              <a:spcBef>
                <a:spcPts val="0"/>
              </a:spcBef>
              <a:spcAft>
                <a:spcPts val="0"/>
              </a:spcAft>
              <a:buSzPts val="1400"/>
              <a:buAutoNum type="arabicParenR"/>
            </a:pPr>
            <a:r>
              <a:rPr lang="en-US"/>
              <a:t>Better Business Bureau: </a:t>
            </a:r>
            <a:r>
              <a:rPr lang="en-US" u="sng">
                <a:solidFill>
                  <a:schemeClr val="hlink"/>
                </a:solidFill>
                <a:hlinkClick r:id="rId5"/>
              </a:rPr>
              <a:t>https://www.bbb.org/us/sc/lexington/profile/rentals-by-owner/scott-properties-of-the-midlands-llc-scott-properties-of-charleston-llc-0663-34049633/customer-reviews</a:t>
            </a:r>
            <a:r>
              <a:rPr lang="en-US"/>
              <a:t> </a:t>
            </a:r>
            <a:endParaRPr/>
          </a:p>
          <a:p>
            <a:pPr indent="-317500" lvl="0" marL="457200" rtl="0" algn="l">
              <a:spcBef>
                <a:spcPts val="0"/>
              </a:spcBef>
              <a:spcAft>
                <a:spcPts val="0"/>
              </a:spcAft>
              <a:buSzPts val="1400"/>
              <a:buAutoNum type="arabicParenR"/>
            </a:pPr>
            <a:r>
              <a:rPr lang="en-US">
                <a:solidFill>
                  <a:schemeClr val="dk1"/>
                </a:solidFill>
              </a:rPr>
              <a:t>NextDoor Mt Pleasant: </a:t>
            </a:r>
            <a:r>
              <a:rPr lang="en-US" u="sng">
                <a:solidFill>
                  <a:schemeClr val="hlink"/>
                </a:solidFill>
                <a:hlinkClick r:id="rId6"/>
              </a:rPr>
              <a:t>https://nextdoor.com/pages/scott-properties-of-charleston-mt-pleasant-sc/</a:t>
            </a:r>
            <a:endParaRPr/>
          </a:p>
          <a:p>
            <a:pPr indent="-317500" lvl="0" marL="457200" rtl="0" algn="l">
              <a:spcBef>
                <a:spcPts val="0"/>
              </a:spcBef>
              <a:spcAft>
                <a:spcPts val="0"/>
              </a:spcAft>
              <a:buClr>
                <a:schemeClr val="dk1"/>
              </a:buClr>
              <a:buSzPts val="1400"/>
              <a:buAutoNum type="arabicParenR"/>
            </a:pPr>
            <a:r>
              <a:rPr lang="en-US">
                <a:solidFill>
                  <a:schemeClr val="dk1"/>
                </a:solidFill>
              </a:rPr>
              <a:t>Alignable: </a:t>
            </a:r>
            <a:r>
              <a:rPr lang="en-US" u="sng">
                <a:solidFill>
                  <a:schemeClr val="hlink"/>
                </a:solidFill>
                <a:hlinkClick r:id="rId7"/>
              </a:rPr>
              <a:t>https://www.alignable.com/mt-pleasant-sc/scott-properties-of-charleston</a:t>
            </a:r>
            <a:r>
              <a:rPr lang="en-US">
                <a:solidFill>
                  <a:schemeClr val="dk1"/>
                </a:solidFill>
              </a:rPr>
              <a:t> -&gt;no?</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960b68c9ca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2960b68c9ca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g2960b68c9ca_0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960b68c9c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g2960b68c9c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g2960b68c9ca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93ce2cedf2_0_125:notes"/>
          <p:cNvSpPr/>
          <p:nvPr>
            <p:ph idx="2" type="sldImg"/>
          </p:nvPr>
        </p:nvSpPr>
        <p:spPr>
          <a:xfrm>
            <a:off x="286031" y="685800"/>
            <a:ext cx="45717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93ce2cedf2_0_125: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93ce2cedf2_0_133:notes"/>
          <p:cNvSpPr/>
          <p:nvPr>
            <p:ph idx="2" type="sldImg"/>
          </p:nvPr>
        </p:nvSpPr>
        <p:spPr>
          <a:xfrm>
            <a:off x="285975"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93ce2cedf2_0_133: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93ce2cedf2_0_66:notes"/>
          <p:cNvSpPr/>
          <p:nvPr>
            <p:ph idx="2" type="sldImg"/>
          </p:nvPr>
        </p:nvSpPr>
        <p:spPr>
          <a:xfrm>
            <a:off x="286031" y="685800"/>
            <a:ext cx="45717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93ce2cedf2_0_66: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800">
                <a:solidFill>
                  <a:schemeClr val="dk1"/>
                </a:solidFill>
                <a:latin typeface="Oswald Medium"/>
                <a:ea typeface="Oswald Medium"/>
                <a:cs typeface="Oswald Medium"/>
                <a:sym typeface="Oswald Medium"/>
              </a:rPr>
              <a:t>ANALOGY: paying rent for page 1 on Google Search Engine Results Page</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93ce2cedf2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293ce2cedf2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g293ce2cedf2_0_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93ce2cedf2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g293ce2cedf2_0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g293ce2cedf2_0_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93ce2cedf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g293ce2cedf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 name="Google Shape;517;g293ce2cedf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1" name="Google Shape;57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93ce2cedf2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g293ce2cedf2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g293ce2cedf2_0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4" name="Google Shape;58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93ce2cedf2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g293ce2cedf2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g293ce2cedf2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4" name="Google Shape;63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93ce2cedf2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g293ce2cedf2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6" name="Google Shape;646;g293ce2cedf2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94f1f16b6c_1_85:notes"/>
          <p:cNvSpPr/>
          <p:nvPr>
            <p:ph idx="2" type="sldImg"/>
          </p:nvPr>
        </p:nvSpPr>
        <p:spPr>
          <a:xfrm>
            <a:off x="28575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g294f1f16b6c_1_85:notes"/>
          <p:cNvSpPr txBox="1"/>
          <p:nvPr>
            <p:ph idx="1" type="body"/>
          </p:nvPr>
        </p:nvSpPr>
        <p:spPr>
          <a:xfrm>
            <a:off x="514350" y="4343400"/>
            <a:ext cx="41148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Maggie</a:t>
            </a:r>
            <a:endParaRPr/>
          </a:p>
          <a:p>
            <a:pPr indent="0" lvl="0" marL="0" rtl="0" algn="l">
              <a:lnSpc>
                <a:spcPct val="100000"/>
              </a:lnSpc>
              <a:spcBef>
                <a:spcPts val="0"/>
              </a:spcBef>
              <a:spcAft>
                <a:spcPts val="0"/>
              </a:spcAft>
              <a:buSzPts val="1100"/>
              <a:buNone/>
            </a:pPr>
            <a:r>
              <a:rPr lang="en-US"/>
              <a:t>INSTANT GRATIFICATION</a:t>
            </a:r>
            <a:endParaRPr/>
          </a:p>
          <a:p>
            <a:pPr indent="0" lvl="0" marL="0" rtl="0" algn="l">
              <a:lnSpc>
                <a:spcPct val="100000"/>
              </a:lnSpc>
              <a:spcBef>
                <a:spcPts val="0"/>
              </a:spcBef>
              <a:spcAft>
                <a:spcPts val="0"/>
              </a:spcAft>
              <a:buSzPts val="1100"/>
              <a:buNone/>
            </a:pPr>
            <a:r>
              <a:rPr lang="en-US"/>
              <a:t>Why they work well together</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2" name="Google Shape;68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9" name="Google Shape;69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293ce2cedf2_0_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1" name="Google Shape;711;g293ce2cedf2_0_3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2" name="Google Shape;712;g293ce2cedf2_0_3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93ce2cedf2_0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g293ce2cedf2_0_2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0" name="Google Shape;720;g293ce2cedf2_0_2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93ce2cedf2_0_3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g293ce2cedf2_0_3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9" name="Google Shape;739;g293ce2cedf2_0_3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293ce2cedf2_0_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3" name="Google Shape;753;g293ce2cedf2_0_2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4" name="Google Shape;754;g293ce2cedf2_0_2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293ce2cedf2_0_2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0" name="Google Shape;770;g293ce2cedf2_0_2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1" name="Google Shape;771;g293ce2cedf2_0_2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293ce2cedf2_0_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7" name="Google Shape;787;g293ce2cedf2_0_2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8" name="Google Shape;788;g293ce2cedf2_0_2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93ce2cedf2_0_3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4" name="Google Shape;804;g293ce2cedf2_0_3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5" name="Google Shape;805;g293ce2cedf2_0_3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6" name="Google Shape;82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7" name="Google Shape;827;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93ce2cedf2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g293ce2cedf2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g293ce2cedf2_0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6" name="Google Shape;836;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2" name="Google Shape;84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3" name="Google Shape;843;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a84039c92f_0_0:notes"/>
          <p:cNvSpPr/>
          <p:nvPr>
            <p:ph idx="2" type="sldImg"/>
          </p:nvPr>
        </p:nvSpPr>
        <p:spPr>
          <a:xfrm>
            <a:off x="286031" y="685800"/>
            <a:ext cx="45717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a84039c92f_0_0: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Clr>
                <a:srgbClr val="666666"/>
              </a:buClr>
              <a:buSzPts val="1400"/>
              <a:buChar char="●"/>
            </a:pPr>
            <a:r>
              <a:rPr lang="en-US" sz="1400">
                <a:solidFill>
                  <a:srgbClr val="666666"/>
                </a:solidFill>
              </a:rPr>
              <a:t>Focused on building trust with clients - 90% Retention Rate</a:t>
            </a:r>
            <a:endParaRPr sz="1400">
              <a:solidFill>
                <a:srgbClr val="666666"/>
              </a:solidFill>
            </a:endParaRPr>
          </a:p>
          <a:p>
            <a:pPr indent="-317500" lvl="1" marL="914400" rtl="0" algn="l">
              <a:lnSpc>
                <a:spcPct val="100000"/>
              </a:lnSpc>
              <a:spcBef>
                <a:spcPts val="0"/>
              </a:spcBef>
              <a:spcAft>
                <a:spcPts val="0"/>
              </a:spcAft>
              <a:buClr>
                <a:srgbClr val="666666"/>
              </a:buClr>
              <a:buSzPts val="1400"/>
              <a:buChar char="○"/>
            </a:pPr>
            <a:r>
              <a:rPr lang="en-US" sz="1400">
                <a:solidFill>
                  <a:srgbClr val="666666"/>
                </a:solidFill>
              </a:rPr>
              <a:t>Goal is to see this same retention rate for fulfillment accounts</a:t>
            </a:r>
            <a:endParaRPr sz="1400">
              <a:solidFill>
                <a:srgbClr val="666666"/>
              </a:solidFill>
            </a:endParaRPr>
          </a:p>
          <a:p>
            <a:pPr indent="-317500" lvl="1" marL="914400" rtl="0" algn="l">
              <a:lnSpc>
                <a:spcPct val="100000"/>
              </a:lnSpc>
              <a:spcBef>
                <a:spcPts val="0"/>
              </a:spcBef>
              <a:spcAft>
                <a:spcPts val="0"/>
              </a:spcAft>
              <a:buClr>
                <a:srgbClr val="666666"/>
              </a:buClr>
              <a:buSzPts val="1400"/>
              <a:buChar char="○"/>
            </a:pPr>
            <a:r>
              <a:rPr lang="en-US" sz="1400">
                <a:solidFill>
                  <a:srgbClr val="666666"/>
                </a:solidFill>
              </a:rPr>
              <a:t>More renewals, less time pitching/selling, recurring commission for AEs</a:t>
            </a:r>
            <a:endParaRPr sz="1400">
              <a:solidFill>
                <a:srgbClr val="666666"/>
              </a:solidFill>
            </a:endParaRPr>
          </a:p>
          <a:p>
            <a:pPr indent="-317500" lvl="0" marL="457200" rtl="0" algn="l">
              <a:lnSpc>
                <a:spcPct val="100000"/>
              </a:lnSpc>
              <a:spcBef>
                <a:spcPts val="0"/>
              </a:spcBef>
              <a:spcAft>
                <a:spcPts val="0"/>
              </a:spcAft>
              <a:buClr>
                <a:srgbClr val="666666"/>
              </a:buClr>
              <a:buSzPts val="1400"/>
              <a:buChar char="●"/>
            </a:pPr>
            <a:r>
              <a:rPr lang="en-US" sz="1400">
                <a:solidFill>
                  <a:srgbClr val="666666"/>
                </a:solidFill>
              </a:rPr>
              <a:t>Sales Training &amp; Support - </a:t>
            </a:r>
            <a:endParaRPr sz="1400">
              <a:solidFill>
                <a:srgbClr val="666666"/>
              </a:solidFill>
            </a:endParaRPr>
          </a:p>
          <a:p>
            <a:pPr indent="-317500" lvl="1" marL="914400" rtl="0" algn="l">
              <a:lnSpc>
                <a:spcPct val="100000"/>
              </a:lnSpc>
              <a:spcBef>
                <a:spcPts val="0"/>
              </a:spcBef>
              <a:spcAft>
                <a:spcPts val="0"/>
              </a:spcAft>
              <a:buClr>
                <a:srgbClr val="666666"/>
              </a:buClr>
              <a:buSzPts val="1400"/>
              <a:buChar char="○"/>
            </a:pPr>
            <a:r>
              <a:rPr lang="en-US" sz="1400">
                <a:solidFill>
                  <a:srgbClr val="666666"/>
                </a:solidFill>
              </a:rPr>
              <a:t>help you learn more about SEO and if not currently comfortable talking about, gain confidence to have conversations with prospects and current radio clients</a:t>
            </a:r>
            <a:endParaRPr sz="1400">
              <a:solidFill>
                <a:srgbClr val="666666"/>
              </a:solidFill>
            </a:endParaRPr>
          </a:p>
          <a:p>
            <a:pPr indent="-317500" lvl="1" marL="914400" rtl="0" algn="l">
              <a:lnSpc>
                <a:spcPct val="100000"/>
              </a:lnSpc>
              <a:spcBef>
                <a:spcPts val="0"/>
              </a:spcBef>
              <a:spcAft>
                <a:spcPts val="0"/>
              </a:spcAft>
              <a:buClr>
                <a:srgbClr val="666666"/>
              </a:buClr>
              <a:buSzPts val="1400"/>
              <a:buChar char="○"/>
            </a:pPr>
            <a:r>
              <a:rPr lang="en-US" sz="1400">
                <a:solidFill>
                  <a:srgbClr val="666666"/>
                </a:solidFill>
              </a:rPr>
              <a:t>our resource center has tons of great resources</a:t>
            </a:r>
            <a:endParaRPr sz="1400">
              <a:solidFill>
                <a:srgbClr val="666666"/>
              </a:solidFill>
            </a:endParaRPr>
          </a:p>
          <a:p>
            <a:pPr indent="-317500" lvl="0" marL="457200" rtl="0" algn="l">
              <a:lnSpc>
                <a:spcPct val="100000"/>
              </a:lnSpc>
              <a:spcBef>
                <a:spcPts val="0"/>
              </a:spcBef>
              <a:spcAft>
                <a:spcPts val="0"/>
              </a:spcAft>
              <a:buClr>
                <a:srgbClr val="666666"/>
              </a:buClr>
              <a:buSzPts val="1400"/>
              <a:buChar char="●"/>
            </a:pPr>
            <a:r>
              <a:rPr lang="en-US" sz="1400">
                <a:solidFill>
                  <a:srgbClr val="666666"/>
                </a:solidFill>
              </a:rPr>
              <a:t>Dedicated Account Campaign Managers - </a:t>
            </a:r>
            <a:endParaRPr sz="1400">
              <a:solidFill>
                <a:srgbClr val="666666"/>
              </a:solidFill>
            </a:endParaRPr>
          </a:p>
          <a:p>
            <a:pPr indent="-317500" lvl="1" marL="914400" rtl="0" algn="l">
              <a:lnSpc>
                <a:spcPct val="100000"/>
              </a:lnSpc>
              <a:spcBef>
                <a:spcPts val="0"/>
              </a:spcBef>
              <a:spcAft>
                <a:spcPts val="0"/>
              </a:spcAft>
              <a:buClr>
                <a:srgbClr val="666666"/>
              </a:buClr>
              <a:buSzPts val="1400"/>
              <a:buChar char="○"/>
            </a:pPr>
            <a:r>
              <a:rPr lang="en-US" sz="1400">
                <a:solidFill>
                  <a:srgbClr val="666666"/>
                </a:solidFill>
              </a:rPr>
              <a:t>Google certified</a:t>
            </a:r>
            <a:endParaRPr sz="1400">
              <a:solidFill>
                <a:srgbClr val="666666"/>
              </a:solidFill>
            </a:endParaRPr>
          </a:p>
          <a:p>
            <a:pPr indent="-317500" lvl="1" marL="914400" rtl="0" algn="l">
              <a:lnSpc>
                <a:spcPct val="100000"/>
              </a:lnSpc>
              <a:spcBef>
                <a:spcPts val="0"/>
              </a:spcBef>
              <a:spcAft>
                <a:spcPts val="0"/>
              </a:spcAft>
              <a:buClr>
                <a:srgbClr val="666666"/>
              </a:buClr>
              <a:buSzPts val="1400"/>
              <a:buChar char="○"/>
            </a:pPr>
            <a:r>
              <a:rPr lang="en-US" sz="1400">
                <a:solidFill>
                  <a:srgbClr val="666666"/>
                </a:solidFill>
              </a:rPr>
              <a:t>same team members every time</a:t>
            </a:r>
            <a:endParaRPr sz="1400">
              <a:solidFill>
                <a:srgbClr val="666666"/>
              </a:solidFill>
            </a:endParaRPr>
          </a:p>
          <a:p>
            <a:pPr indent="-317500" lvl="0" marL="457200" rtl="0" algn="l">
              <a:lnSpc>
                <a:spcPct val="100000"/>
              </a:lnSpc>
              <a:spcBef>
                <a:spcPts val="0"/>
              </a:spcBef>
              <a:spcAft>
                <a:spcPts val="0"/>
              </a:spcAft>
              <a:buClr>
                <a:srgbClr val="666666"/>
              </a:buClr>
              <a:buSzPts val="1400"/>
              <a:buChar char="●"/>
            </a:pPr>
            <a:r>
              <a:rPr lang="en-US" sz="1400">
                <a:solidFill>
                  <a:srgbClr val="666666"/>
                </a:solidFill>
              </a:rPr>
              <a:t>In-depth Monthly Report with Highlights, Opportunities, &amp; Challenges</a:t>
            </a:r>
            <a:endParaRPr sz="1400">
              <a:solidFill>
                <a:srgbClr val="666666"/>
              </a:solidFill>
            </a:endParaRPr>
          </a:p>
          <a:p>
            <a:pPr indent="-317500" lvl="1" marL="914400" rtl="0" algn="l">
              <a:lnSpc>
                <a:spcPct val="100000"/>
              </a:lnSpc>
              <a:spcBef>
                <a:spcPts val="0"/>
              </a:spcBef>
              <a:spcAft>
                <a:spcPts val="0"/>
              </a:spcAft>
              <a:buClr>
                <a:srgbClr val="666666"/>
              </a:buClr>
              <a:buSzPts val="1400"/>
              <a:buChar char="○"/>
            </a:pPr>
            <a:r>
              <a:rPr lang="en-US" sz="1400">
                <a:solidFill>
                  <a:srgbClr val="666666"/>
                </a:solidFill>
              </a:rPr>
              <a:t>Common scenario: prospects have an existing SEO vendor, NOT getting any reporting</a:t>
            </a:r>
            <a:endParaRPr sz="1400">
              <a:solidFill>
                <a:srgbClr val="666666"/>
              </a:solidFill>
            </a:endParaRPr>
          </a:p>
          <a:p>
            <a:pPr indent="-317500" lvl="1" marL="914400" rtl="0" algn="l">
              <a:lnSpc>
                <a:spcPct val="100000"/>
              </a:lnSpc>
              <a:spcBef>
                <a:spcPts val="0"/>
              </a:spcBef>
              <a:spcAft>
                <a:spcPts val="0"/>
              </a:spcAft>
              <a:buClr>
                <a:srgbClr val="666666"/>
              </a:buClr>
              <a:buSzPts val="1400"/>
              <a:buChar char="○"/>
            </a:pPr>
            <a:r>
              <a:rPr lang="en-US" sz="1400">
                <a:solidFill>
                  <a:srgbClr val="666666"/>
                </a:solidFill>
              </a:rPr>
              <a:t>We’re setting you up for success to build trust with client to increase retention</a:t>
            </a:r>
            <a:endParaRPr sz="1400">
              <a:solidFill>
                <a:srgbClr val="666666"/>
              </a:solidFill>
            </a:endParaRPr>
          </a:p>
          <a:p>
            <a:pPr indent="0" lvl="0" marL="0" rtl="0" algn="l">
              <a:lnSpc>
                <a:spcPct val="100000"/>
              </a:lnSpc>
              <a:spcBef>
                <a:spcPts val="0"/>
              </a:spcBef>
              <a:spcAft>
                <a:spcPts val="0"/>
              </a:spcAft>
              <a:buNone/>
            </a:pPr>
            <a:r>
              <a:t/>
            </a:r>
            <a:endParaRPr sz="1400">
              <a:solidFill>
                <a:srgbClr val="666666"/>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93ce2cedf2_0_3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293ce2cedf2_0_3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g293ce2cedf2_0_3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3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IMAGE_18781">
  <p:cSld name="BACKGROUND_IMAGE_18781">
    <p:bg>
      <p:bgPr>
        <a:blipFill>
          <a:blip r:embed="rId2">
            <a:alphaModFix/>
          </a:blip>
          <a:stretch>
            <a:fillRect/>
          </a:stretch>
        </a:blipFill>
      </p:bgPr>
    </p:bg>
    <p:spTree>
      <p:nvGrpSpPr>
        <p:cNvPr id="10"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2">
    <p:bg>
      <p:bgPr>
        <a:solidFill>
          <a:srgbClr val="FFFFFF"/>
        </a:solidFill>
      </p:bgPr>
    </p:bg>
    <p:spTree>
      <p:nvGrpSpPr>
        <p:cNvPr id="19" name="Shape 1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3">
    <p:bg>
      <p:bgPr>
        <a:solidFill>
          <a:srgbClr val="FFFFFF"/>
        </a:solidFill>
      </p:bgPr>
    </p:bg>
    <p:spTree>
      <p:nvGrpSpPr>
        <p:cNvPr id="20" name="Shape 2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4">
    <p:bg>
      <p:bgPr>
        <a:solidFill>
          <a:srgbClr val="FFFFFF"/>
        </a:solidFill>
      </p:bgPr>
    </p:bg>
    <p:spTree>
      <p:nvGrpSpPr>
        <p:cNvPr id="21" name="Shape 2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5">
    <p:bg>
      <p:bgPr>
        <a:solidFill>
          <a:srgbClr val="FFFFFF"/>
        </a:solidFill>
      </p:bgPr>
    </p:bg>
    <p:spTree>
      <p:nvGrpSpPr>
        <p:cNvPr id="22" name="Shape 22"/>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6">
    <p:bg>
      <p:bgPr>
        <a:solidFill>
          <a:srgbClr val="FFFFFF"/>
        </a:solidFill>
      </p:bgPr>
    </p:bg>
    <p:spTree>
      <p:nvGrpSpPr>
        <p:cNvPr id="23" name="Shape 23"/>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7">
    <p:bg>
      <p:bgPr>
        <a:solidFill>
          <a:srgbClr val="FFFFFF"/>
        </a:solidFill>
      </p:bgPr>
    </p:bg>
    <p:spTree>
      <p:nvGrpSpPr>
        <p:cNvPr id="24" name="Shape 24"/>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8">
    <p:bg>
      <p:bgPr>
        <a:solidFill>
          <a:srgbClr val="FFFFFF"/>
        </a:solidFill>
      </p:bgPr>
    </p:bg>
    <p:spTree>
      <p:nvGrpSpPr>
        <p:cNvPr id="25" name="Shape 25"/>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9">
    <p:bg>
      <p:bgPr>
        <a:solidFill>
          <a:srgbClr val="FFFFFF"/>
        </a:solidFill>
      </p:bgPr>
    </p:bg>
    <p:spTree>
      <p:nvGrpSpPr>
        <p:cNvPr id="26" name="Shape 26"/>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10">
    <p:bg>
      <p:bgPr>
        <a:solidFill>
          <a:srgbClr val="FFFFFF"/>
        </a:solidFill>
      </p:bgPr>
    </p:bg>
    <p:spTree>
      <p:nvGrpSpPr>
        <p:cNvPr id="27" name="Shape 27"/>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11">
    <p:bg>
      <p:bgPr>
        <a:solidFill>
          <a:srgbClr val="FFFFFF"/>
        </a:solidFill>
      </p:bgPr>
    </p:bg>
    <p:spTree>
      <p:nvGrpSpPr>
        <p:cNvPr id="28" name="Shape 2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IMAGE_18782">
  <p:cSld name="BACKGROUND_IMAGE_18782">
    <p:bg>
      <p:bgPr>
        <a:blipFill>
          <a:blip r:embed="rId2">
            <a:alphaModFix/>
          </a:blip>
          <a:stretch>
            <a:fillRect/>
          </a:stretch>
        </a:blipFill>
      </p:bgPr>
    </p:bg>
    <p:spTree>
      <p:nvGrpSpPr>
        <p:cNvPr id="11" name="Shape 11"/>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12">
    <p:bg>
      <p:bgPr>
        <a:solidFill>
          <a:srgbClr val="FFFFFF"/>
        </a:solidFill>
      </p:bgPr>
    </p:bg>
    <p:spTree>
      <p:nvGrpSpPr>
        <p:cNvPr id="29" name="Shape 29"/>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13">
    <p:bg>
      <p:bgPr>
        <a:solidFill>
          <a:srgbClr val="FFFFFF"/>
        </a:solidFill>
      </p:bgPr>
    </p:bg>
    <p:spTree>
      <p:nvGrpSpPr>
        <p:cNvPr id="30" name="Shape 30"/>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14">
    <p:bg>
      <p:bgPr>
        <a:solidFill>
          <a:srgbClr val="FFFFFF"/>
        </a:solidFill>
      </p:bgPr>
    </p:bg>
    <p:spTree>
      <p:nvGrpSpPr>
        <p:cNvPr id="31" name="Shape 31"/>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15">
    <p:bg>
      <p:bgPr>
        <a:solidFill>
          <a:srgbClr val="FFFFFF"/>
        </a:solidFill>
      </p:bgPr>
    </p:bg>
    <p:spTree>
      <p:nvGrpSpPr>
        <p:cNvPr id="32" name="Shape 32"/>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16">
    <p:bg>
      <p:bgPr>
        <a:solidFill>
          <a:srgbClr val="FFFFFF"/>
        </a:solidFill>
      </p:bgPr>
    </p:bg>
    <p:spTree>
      <p:nvGrpSpPr>
        <p:cNvPr id="33" name="Shape 33"/>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17">
    <p:bg>
      <p:bgPr>
        <a:solidFill>
          <a:srgbClr val="FFFFFF"/>
        </a:solidFill>
      </p:bgPr>
    </p:bg>
    <p:spTree>
      <p:nvGrpSpPr>
        <p:cNvPr id="34" name="Shape 34"/>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18">
    <p:bg>
      <p:bgPr>
        <a:solidFill>
          <a:srgbClr val="FFFFFF"/>
        </a:solidFill>
      </p:bgPr>
    </p:bg>
    <p:spTree>
      <p:nvGrpSpPr>
        <p:cNvPr id="35" name="Shape 35"/>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19">
    <p:bg>
      <p:bgPr>
        <a:solidFill>
          <a:srgbClr val="FFFFFF"/>
        </a:solidFill>
      </p:bgPr>
    </p:bg>
    <p:spTree>
      <p:nvGrpSpPr>
        <p:cNvPr id="36" name="Shape 36"/>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20">
    <p:bg>
      <p:bgPr>
        <a:solidFill>
          <a:srgbClr val="FFFFFF"/>
        </a:solidFill>
      </p:bgPr>
    </p:bg>
    <p:spTree>
      <p:nvGrpSpPr>
        <p:cNvPr id="37" name="Shape 37"/>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21">
    <p:bg>
      <p:bgPr>
        <a:solidFill>
          <a:srgbClr val="FFFFFF"/>
        </a:solidFill>
      </p:bgPr>
    </p:bg>
    <p:spTree>
      <p:nvGrpSpPr>
        <p:cNvPr id="38" name="Shape 3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p:bg>
      <p:bgPr>
        <a:solidFill>
          <a:srgbClr val="FFFFFF"/>
        </a:solidFill>
      </p:bgPr>
    </p:bg>
    <p:spTree>
      <p:nvGrpSpPr>
        <p:cNvPr id="12" name="Shape 12"/>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22">
    <p:bg>
      <p:bgPr>
        <a:solidFill>
          <a:srgbClr val="FFFFFF"/>
        </a:solidFill>
      </p:bgPr>
    </p:bg>
    <p:spTree>
      <p:nvGrpSpPr>
        <p:cNvPr id="39" name="Shape 39"/>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23">
    <p:bg>
      <p:bgPr>
        <a:solidFill>
          <a:srgbClr val="FFFFFF"/>
        </a:solidFill>
      </p:bgPr>
    </p:bg>
    <p:spTree>
      <p:nvGrpSpPr>
        <p:cNvPr id="40" name="Shape 40"/>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COLOR_FFFFFF">
  <p:cSld name="BACKGROUND_COLOR_FFFFFF 24">
    <p:bg>
      <p:bgPr>
        <a:solidFill>
          <a:srgbClr val="FFFFFF"/>
        </a:solidFill>
      </p:bgPr>
    </p:bg>
    <p:spTree>
      <p:nvGrpSpPr>
        <p:cNvPr id="41" name="Shape 41"/>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IMAGE_18784">
  <p:cSld name="BACKGROUND_IMAGE_18784 2">
    <p:bg>
      <p:bgPr>
        <a:blipFill>
          <a:blip r:embed="rId2">
            <a:alphaModFix/>
          </a:blip>
          <a:stretch>
            <a:fillRect/>
          </a:stretch>
        </a:blipFill>
      </p:bgPr>
    </p:bg>
    <p:spTree>
      <p:nvGrpSpPr>
        <p:cNvPr id="42" name="Shape 42"/>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3" name="Shape 43"/>
        <p:cNvGrpSpPr/>
        <p:nvPr/>
      </p:nvGrpSpPr>
      <p:grpSpPr>
        <a:xfrm>
          <a:off x="0" y="0"/>
          <a:ext cx="0" cy="0"/>
          <a:chOff x="0" y="0"/>
          <a:chExt cx="0" cy="0"/>
        </a:xfrm>
      </p:grpSpPr>
      <p:sp>
        <p:nvSpPr>
          <p:cNvPr id="44" name="Google Shape;44;g293ce2cedf2_0_12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45" name="Google Shape;45;g293ce2cedf2_0_121"/>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6" name="Google Shape;46;g293ce2cedf2_0_1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1" name="Shape 51"/>
        <p:cNvGrpSpPr/>
        <p:nvPr/>
      </p:nvGrpSpPr>
      <p:grpSpPr>
        <a:xfrm>
          <a:off x="0" y="0"/>
          <a:ext cx="0" cy="0"/>
          <a:chOff x="0" y="0"/>
          <a:chExt cx="0" cy="0"/>
        </a:xfrm>
      </p:grpSpPr>
      <p:sp>
        <p:nvSpPr>
          <p:cNvPr id="52" name="Google Shape;52;g294f1f16b6c_1_10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3" name="Google Shape;53;g294f1f16b6c_1_10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4" name="Google Shape;54;g294f1f16b6c_1_10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 name="Shape 55"/>
        <p:cNvGrpSpPr/>
        <p:nvPr/>
      </p:nvGrpSpPr>
      <p:grpSpPr>
        <a:xfrm>
          <a:off x="0" y="0"/>
          <a:ext cx="0" cy="0"/>
          <a:chOff x="0" y="0"/>
          <a:chExt cx="0" cy="0"/>
        </a:xfrm>
      </p:grpSpPr>
      <p:sp>
        <p:nvSpPr>
          <p:cNvPr id="56" name="Google Shape;56;g294f1f16b6c_1_11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7" name="Google Shape;57;g294f1f16b6c_1_1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8" name="Shape 58"/>
        <p:cNvGrpSpPr/>
        <p:nvPr/>
      </p:nvGrpSpPr>
      <p:grpSpPr>
        <a:xfrm>
          <a:off x="0" y="0"/>
          <a:ext cx="0" cy="0"/>
          <a:chOff x="0" y="0"/>
          <a:chExt cx="0" cy="0"/>
        </a:xfrm>
      </p:grpSpPr>
      <p:sp>
        <p:nvSpPr>
          <p:cNvPr id="59" name="Google Shape;59;g294f1f16b6c_1_1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 name="Google Shape;60;g294f1f16b6c_1_1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1" name="Google Shape;61;g294f1f16b6c_1_1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2" name="Shape 62"/>
        <p:cNvGrpSpPr/>
        <p:nvPr/>
      </p:nvGrpSpPr>
      <p:grpSpPr>
        <a:xfrm>
          <a:off x="0" y="0"/>
          <a:ext cx="0" cy="0"/>
          <a:chOff x="0" y="0"/>
          <a:chExt cx="0" cy="0"/>
        </a:xfrm>
      </p:grpSpPr>
      <p:sp>
        <p:nvSpPr>
          <p:cNvPr id="63" name="Google Shape;63;g294f1f16b6c_1_1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 name="Google Shape;64;g294f1f16b6c_1_11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5" name="Google Shape;65;g294f1f16b6c_1_11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6" name="Google Shape;66;g294f1f16b6c_1_1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7" name="Shape 67"/>
        <p:cNvGrpSpPr/>
        <p:nvPr/>
      </p:nvGrpSpPr>
      <p:grpSpPr>
        <a:xfrm>
          <a:off x="0" y="0"/>
          <a:ext cx="0" cy="0"/>
          <a:chOff x="0" y="0"/>
          <a:chExt cx="0" cy="0"/>
        </a:xfrm>
      </p:grpSpPr>
      <p:sp>
        <p:nvSpPr>
          <p:cNvPr id="68" name="Google Shape;68;g294f1f16b6c_1_1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 name="Google Shape;69;g294f1f16b6c_1_1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IMAGE_18784">
  <p:cSld name="BACKGROUND_IMAGE_18784">
    <p:bg>
      <p:bgPr>
        <a:blipFill>
          <a:blip r:embed="rId2">
            <a:alphaModFix/>
          </a:blip>
          <a:stretch>
            <a:fillRect/>
          </a:stretch>
        </a:blipFill>
      </p:bgPr>
    </p:bg>
    <p:spTree>
      <p:nvGrpSpPr>
        <p:cNvPr id="13" name="Shape 13"/>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0" name="Shape 70"/>
        <p:cNvGrpSpPr/>
        <p:nvPr/>
      </p:nvGrpSpPr>
      <p:grpSpPr>
        <a:xfrm>
          <a:off x="0" y="0"/>
          <a:ext cx="0" cy="0"/>
          <a:chOff x="0" y="0"/>
          <a:chExt cx="0" cy="0"/>
        </a:xfrm>
      </p:grpSpPr>
      <p:sp>
        <p:nvSpPr>
          <p:cNvPr id="71" name="Google Shape;71;g294f1f16b6c_1_12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2" name="Google Shape;72;g294f1f16b6c_1_12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3" name="Google Shape;73;g294f1f16b6c_1_1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4" name="Shape 74"/>
        <p:cNvGrpSpPr/>
        <p:nvPr/>
      </p:nvGrpSpPr>
      <p:grpSpPr>
        <a:xfrm>
          <a:off x="0" y="0"/>
          <a:ext cx="0" cy="0"/>
          <a:chOff x="0" y="0"/>
          <a:chExt cx="0" cy="0"/>
        </a:xfrm>
      </p:grpSpPr>
      <p:sp>
        <p:nvSpPr>
          <p:cNvPr id="75" name="Google Shape;75;g294f1f16b6c_1_131"/>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6" name="Google Shape;76;g294f1f16b6c_1_1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7" name="Shape 77"/>
        <p:cNvGrpSpPr/>
        <p:nvPr/>
      </p:nvGrpSpPr>
      <p:grpSpPr>
        <a:xfrm>
          <a:off x="0" y="0"/>
          <a:ext cx="0" cy="0"/>
          <a:chOff x="0" y="0"/>
          <a:chExt cx="0" cy="0"/>
        </a:xfrm>
      </p:grpSpPr>
      <p:sp>
        <p:nvSpPr>
          <p:cNvPr id="78" name="Google Shape;78;g294f1f16b6c_1_13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94f1f16b6c_1_134"/>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0" name="Google Shape;80;g294f1f16b6c_1_134"/>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1" name="Google Shape;81;g294f1f16b6c_1_134"/>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2" name="Google Shape;82;g294f1f16b6c_1_1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3" name="Shape 83"/>
        <p:cNvGrpSpPr/>
        <p:nvPr/>
      </p:nvGrpSpPr>
      <p:grpSpPr>
        <a:xfrm>
          <a:off x="0" y="0"/>
          <a:ext cx="0" cy="0"/>
          <a:chOff x="0" y="0"/>
          <a:chExt cx="0" cy="0"/>
        </a:xfrm>
      </p:grpSpPr>
      <p:sp>
        <p:nvSpPr>
          <p:cNvPr id="84" name="Google Shape;84;g294f1f16b6c_1_14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5" name="Google Shape;85;g294f1f16b6c_1_1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6" name="Shape 86"/>
        <p:cNvGrpSpPr/>
        <p:nvPr/>
      </p:nvGrpSpPr>
      <p:grpSpPr>
        <a:xfrm>
          <a:off x="0" y="0"/>
          <a:ext cx="0" cy="0"/>
          <a:chOff x="0" y="0"/>
          <a:chExt cx="0" cy="0"/>
        </a:xfrm>
      </p:grpSpPr>
      <p:sp>
        <p:nvSpPr>
          <p:cNvPr id="87" name="Google Shape;87;g294f1f16b6c_1_14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8" name="Google Shape;88;g294f1f16b6c_1_14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89" name="Google Shape;89;g294f1f16b6c_1_1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g294f1f16b6c_1_1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 name="Shape 92"/>
        <p:cNvGrpSpPr/>
        <p:nvPr/>
      </p:nvGrpSpPr>
      <p:grpSpPr>
        <a:xfrm>
          <a:off x="0" y="0"/>
          <a:ext cx="0" cy="0"/>
          <a:chOff x="0" y="0"/>
          <a:chExt cx="0" cy="0"/>
        </a:xfrm>
      </p:grpSpPr>
      <p:sp>
        <p:nvSpPr>
          <p:cNvPr id="93" name="Google Shape;93;g294f1f16b6c_1_149"/>
          <p:cNvSpPr txBox="1"/>
          <p:nvPr>
            <p:ph type="title"/>
          </p:nvPr>
        </p:nvSpPr>
        <p:spPr>
          <a:xfrm>
            <a:off x="802386" y="363474"/>
            <a:ext cx="7543800" cy="12069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4" name="Google Shape;94;g294f1f16b6c_1_149"/>
          <p:cNvSpPr txBox="1"/>
          <p:nvPr>
            <p:ph idx="1" type="body"/>
          </p:nvPr>
        </p:nvSpPr>
        <p:spPr>
          <a:xfrm>
            <a:off x="802386" y="1591056"/>
            <a:ext cx="7543800" cy="3038100"/>
          </a:xfrm>
          <a:prstGeom prst="rect">
            <a:avLst/>
          </a:prstGeom>
          <a:noFill/>
          <a:ln>
            <a:noFill/>
          </a:ln>
        </p:spPr>
        <p:txBody>
          <a:bodyPr anchorCtr="0" anchor="t" bIns="34275" lIns="68575" spcFirstLastPara="1" rIns="68575" wrap="square" tIns="34275">
            <a:noAutofit/>
          </a:bodyPr>
          <a:lstStyle>
            <a:lvl1pPr indent="-298450" lvl="0" marL="457200" rtl="0" algn="l">
              <a:lnSpc>
                <a:spcPct val="90000"/>
              </a:lnSpc>
              <a:spcBef>
                <a:spcPts val="900"/>
              </a:spcBef>
              <a:spcAft>
                <a:spcPts val="0"/>
              </a:spcAft>
              <a:buSzPts val="1100"/>
              <a:buChar char="●"/>
              <a:defRPr/>
            </a:lvl1pPr>
            <a:lvl2pPr indent="-298450" lvl="1" marL="914400" rtl="0" algn="l">
              <a:lnSpc>
                <a:spcPct val="90000"/>
              </a:lnSpc>
              <a:spcBef>
                <a:spcPts val="1600"/>
              </a:spcBef>
              <a:spcAft>
                <a:spcPts val="0"/>
              </a:spcAft>
              <a:buSzPts val="1100"/>
              <a:buChar char="○"/>
              <a:defRPr/>
            </a:lvl2pPr>
            <a:lvl3pPr indent="-298450" lvl="2" marL="1371600" rtl="0" algn="l">
              <a:lnSpc>
                <a:spcPct val="90000"/>
              </a:lnSpc>
              <a:spcBef>
                <a:spcPts val="300"/>
              </a:spcBef>
              <a:spcAft>
                <a:spcPts val="0"/>
              </a:spcAft>
              <a:buSzPts val="1100"/>
              <a:buChar char="■"/>
              <a:defRPr/>
            </a:lvl3pPr>
            <a:lvl4pPr indent="-298450" lvl="3" marL="1828800" rtl="0" algn="l">
              <a:lnSpc>
                <a:spcPct val="90000"/>
              </a:lnSpc>
              <a:spcBef>
                <a:spcPts val="300"/>
              </a:spcBef>
              <a:spcAft>
                <a:spcPts val="0"/>
              </a:spcAft>
              <a:buSzPts val="1100"/>
              <a:buChar char="●"/>
              <a:defRPr/>
            </a:lvl4pPr>
            <a:lvl5pPr indent="-298450" lvl="4" marL="2286000" rtl="0" algn="l">
              <a:lnSpc>
                <a:spcPct val="90000"/>
              </a:lnSpc>
              <a:spcBef>
                <a:spcPts val="300"/>
              </a:spcBef>
              <a:spcAft>
                <a:spcPts val="0"/>
              </a:spcAft>
              <a:buSzPts val="1100"/>
              <a:buChar char="○"/>
              <a:defRPr/>
            </a:lvl5pPr>
            <a:lvl6pPr indent="-298450" lvl="5" marL="2743200" rtl="0" algn="l">
              <a:lnSpc>
                <a:spcPct val="90000"/>
              </a:lnSpc>
              <a:spcBef>
                <a:spcPts val="300"/>
              </a:spcBef>
              <a:spcAft>
                <a:spcPts val="0"/>
              </a:spcAft>
              <a:buSzPts val="1100"/>
              <a:buChar char="■"/>
              <a:defRPr/>
            </a:lvl6pPr>
            <a:lvl7pPr indent="-298450" lvl="6" marL="3200400" rtl="0" algn="l">
              <a:lnSpc>
                <a:spcPct val="90000"/>
              </a:lnSpc>
              <a:spcBef>
                <a:spcPts val="300"/>
              </a:spcBef>
              <a:spcAft>
                <a:spcPts val="0"/>
              </a:spcAft>
              <a:buSzPts val="1100"/>
              <a:buChar char="●"/>
              <a:defRPr/>
            </a:lvl7pPr>
            <a:lvl8pPr indent="-298450" lvl="7" marL="3657600" rtl="0" algn="l">
              <a:lnSpc>
                <a:spcPct val="90000"/>
              </a:lnSpc>
              <a:spcBef>
                <a:spcPts val="300"/>
              </a:spcBef>
              <a:spcAft>
                <a:spcPts val="0"/>
              </a:spcAft>
              <a:buSzPts val="1100"/>
              <a:buChar char="○"/>
              <a:defRPr/>
            </a:lvl8pPr>
            <a:lvl9pPr indent="-298450" lvl="8" marL="4114800" rtl="0" algn="l">
              <a:lnSpc>
                <a:spcPct val="90000"/>
              </a:lnSpc>
              <a:spcBef>
                <a:spcPts val="300"/>
              </a:spcBef>
              <a:spcAft>
                <a:spcPts val="200"/>
              </a:spcAft>
              <a:buSzPts val="1100"/>
              <a:buChar char="■"/>
              <a:defRPr/>
            </a:lvl9pPr>
          </a:lstStyle>
          <a:p/>
        </p:txBody>
      </p:sp>
      <p:sp>
        <p:nvSpPr>
          <p:cNvPr id="95" name="Google Shape;95;g294f1f16b6c_1_149"/>
          <p:cNvSpPr txBox="1"/>
          <p:nvPr>
            <p:ph idx="10" type="dt"/>
          </p:nvPr>
        </p:nvSpPr>
        <p:spPr>
          <a:xfrm>
            <a:off x="5973318" y="4704588"/>
            <a:ext cx="24552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96" name="Google Shape;96;g294f1f16b6c_1_149"/>
          <p:cNvSpPr txBox="1"/>
          <p:nvPr>
            <p:ph idx="11" type="ftr"/>
          </p:nvPr>
        </p:nvSpPr>
        <p:spPr>
          <a:xfrm>
            <a:off x="816102" y="4704588"/>
            <a:ext cx="47457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97" name="Google Shape;97;g294f1f16b6c_1_149"/>
          <p:cNvSpPr txBox="1"/>
          <p:nvPr>
            <p:ph idx="12" type="sldNum"/>
          </p:nvPr>
        </p:nvSpPr>
        <p:spPr>
          <a:xfrm>
            <a:off x="8483346" y="4704588"/>
            <a:ext cx="4803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98" name="Shape 98"/>
        <p:cNvGrpSpPr/>
        <p:nvPr/>
      </p:nvGrpSpPr>
      <p:grpSpPr>
        <a:xfrm>
          <a:off x="0" y="0"/>
          <a:ext cx="0" cy="0"/>
          <a:chOff x="0" y="0"/>
          <a:chExt cx="0" cy="0"/>
        </a:xfrm>
      </p:grpSpPr>
      <p:sp>
        <p:nvSpPr>
          <p:cNvPr id="99" name="Google Shape;99;g294f1f16b6c_1_155"/>
          <p:cNvSpPr/>
          <p:nvPr/>
        </p:nvSpPr>
        <p:spPr>
          <a:xfrm>
            <a:off x="6227805" y="0"/>
            <a:ext cx="2916300" cy="5143500"/>
          </a:xfrm>
          <a:prstGeom prst="rect">
            <a:avLst/>
          </a:prstGeom>
          <a:blipFill rotWithShape="1">
            <a:blip r:embed="rId2">
              <a:alphaModFix amt="60000"/>
            </a:blip>
            <a:tile algn="ctr" flip="xy" tx="0" sx="92002" ty="-704850" sy="89002"/>
          </a:blip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Rockwell"/>
              <a:ea typeface="Rockwell"/>
              <a:cs typeface="Rockwell"/>
              <a:sym typeface="Rockwell"/>
            </a:endParaRPr>
          </a:p>
        </p:txBody>
      </p:sp>
      <p:sp>
        <p:nvSpPr>
          <p:cNvPr id="100" name="Google Shape;100;g294f1f16b6c_1_155"/>
          <p:cNvSpPr txBox="1"/>
          <p:nvPr>
            <p:ph type="title"/>
          </p:nvPr>
        </p:nvSpPr>
        <p:spPr>
          <a:xfrm>
            <a:off x="6412230" y="514350"/>
            <a:ext cx="2400300" cy="13029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SzPts val="2400"/>
              <a:buFont typeface="Rokkitt"/>
              <a:buNone/>
              <a:defRPr b="1"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1" name="Google Shape;101;g294f1f16b6c_1_155"/>
          <p:cNvSpPr/>
          <p:nvPr>
            <p:ph idx="2" type="pic"/>
          </p:nvPr>
        </p:nvSpPr>
        <p:spPr>
          <a:xfrm>
            <a:off x="0" y="0"/>
            <a:ext cx="6227700" cy="5143500"/>
          </a:xfrm>
          <a:prstGeom prst="rect">
            <a:avLst/>
          </a:prstGeom>
          <a:solidFill>
            <a:srgbClr val="E1DFDF"/>
          </a:solidFill>
          <a:ln>
            <a:noFill/>
          </a:ln>
        </p:spPr>
        <p:txBody>
          <a:bodyPr anchorCtr="0" anchor="t" bIns="34275" lIns="68575" spcFirstLastPara="1" rIns="68575" wrap="square" tIns="34275">
            <a:noAutofit/>
          </a:bodyPr>
          <a:lstStyle>
            <a:lvl1pPr lvl="0" marR="0" rtl="0" algn="l">
              <a:lnSpc>
                <a:spcPct val="90000"/>
              </a:lnSpc>
              <a:spcBef>
                <a:spcPts val="900"/>
              </a:spcBef>
              <a:spcAft>
                <a:spcPts val="0"/>
              </a:spcAft>
              <a:buClr>
                <a:srgbClr val="9E3611"/>
              </a:buClr>
              <a:buSzPts val="2000"/>
              <a:buFont typeface="Noto Sans Symbols"/>
              <a:buNone/>
              <a:defRPr b="0" i="0" sz="2400" u="none" cap="none" strike="noStrike">
                <a:solidFill>
                  <a:schemeClr val="dk1"/>
                </a:solidFill>
                <a:latin typeface="Rockwell"/>
                <a:ea typeface="Rockwell"/>
                <a:cs typeface="Rockwell"/>
                <a:sym typeface="Rockwell"/>
              </a:defRPr>
            </a:lvl1pPr>
            <a:lvl2pPr lvl="1" marR="0" rtl="0" algn="l">
              <a:lnSpc>
                <a:spcPct val="90000"/>
              </a:lnSpc>
              <a:spcBef>
                <a:spcPts val="300"/>
              </a:spcBef>
              <a:spcAft>
                <a:spcPts val="0"/>
              </a:spcAft>
              <a:buClr>
                <a:srgbClr val="9E3611"/>
              </a:buClr>
              <a:buSzPts val="1800"/>
              <a:buFont typeface="Noto Sans Symbols"/>
              <a:buNone/>
              <a:defRPr b="0" i="0" sz="2100" u="none" cap="none" strike="noStrike">
                <a:solidFill>
                  <a:schemeClr val="dk1"/>
                </a:solidFill>
                <a:latin typeface="Rockwell"/>
                <a:ea typeface="Rockwell"/>
                <a:cs typeface="Rockwell"/>
                <a:sym typeface="Rockwell"/>
              </a:defRPr>
            </a:lvl2pPr>
            <a:lvl3pPr lvl="2" marR="0" rtl="0" algn="l">
              <a:lnSpc>
                <a:spcPct val="90000"/>
              </a:lnSpc>
              <a:spcBef>
                <a:spcPts val="300"/>
              </a:spcBef>
              <a:spcAft>
                <a:spcPts val="0"/>
              </a:spcAft>
              <a:buClr>
                <a:srgbClr val="9E3611"/>
              </a:buClr>
              <a:buSzPts val="1500"/>
              <a:buFont typeface="Noto Sans Symbols"/>
              <a:buNone/>
              <a:defRPr b="0" i="0" sz="1800" u="none" cap="none" strike="noStrike">
                <a:solidFill>
                  <a:schemeClr val="dk1"/>
                </a:solidFill>
                <a:latin typeface="Rockwell"/>
                <a:ea typeface="Rockwell"/>
                <a:cs typeface="Rockwell"/>
                <a:sym typeface="Rockwell"/>
              </a:defRPr>
            </a:lvl3pPr>
            <a:lvl4pPr lvl="3" marR="0" rtl="0" algn="l">
              <a:lnSpc>
                <a:spcPct val="90000"/>
              </a:lnSpc>
              <a:spcBef>
                <a:spcPts val="300"/>
              </a:spcBef>
              <a:spcAft>
                <a:spcPts val="0"/>
              </a:spcAft>
              <a:buClr>
                <a:srgbClr val="9E3611"/>
              </a:buClr>
              <a:buSzPts val="1300"/>
              <a:buFont typeface="Noto Sans Symbols"/>
              <a:buNone/>
              <a:defRPr b="0" i="0" sz="1500" u="none" cap="none" strike="noStrike">
                <a:solidFill>
                  <a:schemeClr val="dk1"/>
                </a:solidFill>
                <a:latin typeface="Rockwell"/>
                <a:ea typeface="Rockwell"/>
                <a:cs typeface="Rockwell"/>
                <a:sym typeface="Rockwell"/>
              </a:defRPr>
            </a:lvl4pPr>
            <a:lvl5pPr lvl="4" marR="0" rtl="0" algn="l">
              <a:lnSpc>
                <a:spcPct val="90000"/>
              </a:lnSpc>
              <a:spcBef>
                <a:spcPts val="300"/>
              </a:spcBef>
              <a:spcAft>
                <a:spcPts val="0"/>
              </a:spcAft>
              <a:buClr>
                <a:srgbClr val="9E3611"/>
              </a:buClr>
              <a:buSzPts val="1300"/>
              <a:buFont typeface="Noto Sans Symbols"/>
              <a:buNone/>
              <a:defRPr b="0" i="0" sz="1500" u="none" cap="none" strike="noStrike">
                <a:solidFill>
                  <a:schemeClr val="dk1"/>
                </a:solidFill>
                <a:latin typeface="Rockwell"/>
                <a:ea typeface="Rockwell"/>
                <a:cs typeface="Rockwell"/>
                <a:sym typeface="Rockwell"/>
              </a:defRPr>
            </a:lvl5pPr>
            <a:lvl6pPr lvl="5" marR="0" rtl="0" algn="l">
              <a:lnSpc>
                <a:spcPct val="90000"/>
              </a:lnSpc>
              <a:spcBef>
                <a:spcPts val="300"/>
              </a:spcBef>
              <a:spcAft>
                <a:spcPts val="0"/>
              </a:spcAft>
              <a:buClr>
                <a:srgbClr val="9E3611"/>
              </a:buClr>
              <a:buSzPts val="1300"/>
              <a:buFont typeface="Noto Sans Symbols"/>
              <a:buNone/>
              <a:defRPr b="0" i="0" sz="1500" u="none" cap="none" strike="noStrike">
                <a:solidFill>
                  <a:schemeClr val="dk1"/>
                </a:solidFill>
                <a:latin typeface="Rockwell"/>
                <a:ea typeface="Rockwell"/>
                <a:cs typeface="Rockwell"/>
                <a:sym typeface="Rockwell"/>
              </a:defRPr>
            </a:lvl6pPr>
            <a:lvl7pPr lvl="6" marR="0" rtl="0" algn="l">
              <a:lnSpc>
                <a:spcPct val="90000"/>
              </a:lnSpc>
              <a:spcBef>
                <a:spcPts val="300"/>
              </a:spcBef>
              <a:spcAft>
                <a:spcPts val="0"/>
              </a:spcAft>
              <a:buClr>
                <a:srgbClr val="9E3611"/>
              </a:buClr>
              <a:buSzPts val="1300"/>
              <a:buFont typeface="Noto Sans Symbols"/>
              <a:buNone/>
              <a:defRPr b="0" i="0" sz="1500" u="none" cap="none" strike="noStrike">
                <a:solidFill>
                  <a:schemeClr val="dk1"/>
                </a:solidFill>
                <a:latin typeface="Rockwell"/>
                <a:ea typeface="Rockwell"/>
                <a:cs typeface="Rockwell"/>
                <a:sym typeface="Rockwell"/>
              </a:defRPr>
            </a:lvl7pPr>
            <a:lvl8pPr lvl="7" marR="0" rtl="0" algn="l">
              <a:lnSpc>
                <a:spcPct val="90000"/>
              </a:lnSpc>
              <a:spcBef>
                <a:spcPts val="300"/>
              </a:spcBef>
              <a:spcAft>
                <a:spcPts val="0"/>
              </a:spcAft>
              <a:buClr>
                <a:srgbClr val="9E3611"/>
              </a:buClr>
              <a:buSzPts val="1300"/>
              <a:buFont typeface="Noto Sans Symbols"/>
              <a:buNone/>
              <a:defRPr b="0" i="0" sz="1500" u="none" cap="none" strike="noStrike">
                <a:solidFill>
                  <a:schemeClr val="dk1"/>
                </a:solidFill>
                <a:latin typeface="Rockwell"/>
                <a:ea typeface="Rockwell"/>
                <a:cs typeface="Rockwell"/>
                <a:sym typeface="Rockwell"/>
              </a:defRPr>
            </a:lvl8pPr>
            <a:lvl9pPr lvl="8" marR="0" rtl="0" algn="l">
              <a:lnSpc>
                <a:spcPct val="90000"/>
              </a:lnSpc>
              <a:spcBef>
                <a:spcPts val="300"/>
              </a:spcBef>
              <a:spcAft>
                <a:spcPts val="200"/>
              </a:spcAft>
              <a:buClr>
                <a:srgbClr val="9E3611"/>
              </a:buClr>
              <a:buSzPts val="1300"/>
              <a:buFont typeface="Noto Sans Symbols"/>
              <a:buNone/>
              <a:defRPr b="0" i="0" sz="1500" u="none" cap="none" strike="noStrike">
                <a:solidFill>
                  <a:schemeClr val="dk1"/>
                </a:solidFill>
                <a:latin typeface="Rockwell"/>
                <a:ea typeface="Rockwell"/>
                <a:cs typeface="Rockwell"/>
                <a:sym typeface="Rockwell"/>
              </a:defRPr>
            </a:lvl9pPr>
          </a:lstStyle>
          <a:p/>
        </p:txBody>
      </p:sp>
      <p:sp>
        <p:nvSpPr>
          <p:cNvPr id="102" name="Google Shape;102;g294f1f16b6c_1_155"/>
          <p:cNvSpPr txBox="1"/>
          <p:nvPr>
            <p:ph idx="1" type="body"/>
          </p:nvPr>
        </p:nvSpPr>
        <p:spPr>
          <a:xfrm>
            <a:off x="6412230" y="1817370"/>
            <a:ext cx="2400300" cy="24690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SzPts val="900"/>
              <a:buNone/>
              <a:defRPr sz="1100">
                <a:solidFill>
                  <a:srgbClr val="9E3611"/>
                </a:solidFill>
              </a:defRPr>
            </a:lvl1pPr>
            <a:lvl2pPr indent="-228600" lvl="1" marL="914400" rtl="0" algn="l">
              <a:lnSpc>
                <a:spcPct val="90000"/>
              </a:lnSpc>
              <a:spcBef>
                <a:spcPts val="1600"/>
              </a:spcBef>
              <a:spcAft>
                <a:spcPts val="0"/>
              </a:spcAft>
              <a:buSzPts val="800"/>
              <a:buNone/>
              <a:defRPr sz="900"/>
            </a:lvl2pPr>
            <a:lvl3pPr indent="-228600" lvl="2" marL="1371600" rtl="0" algn="l">
              <a:lnSpc>
                <a:spcPct val="90000"/>
              </a:lnSpc>
              <a:spcBef>
                <a:spcPts val="300"/>
              </a:spcBef>
              <a:spcAft>
                <a:spcPts val="0"/>
              </a:spcAft>
              <a:buSzPts val="600"/>
              <a:buNone/>
              <a:defRPr sz="800"/>
            </a:lvl3pPr>
            <a:lvl4pPr indent="-228600" lvl="3" marL="1828800" rtl="0" algn="l">
              <a:lnSpc>
                <a:spcPct val="90000"/>
              </a:lnSpc>
              <a:spcBef>
                <a:spcPts val="300"/>
              </a:spcBef>
              <a:spcAft>
                <a:spcPts val="0"/>
              </a:spcAft>
              <a:buSzPts val="600"/>
              <a:buNone/>
              <a:defRPr sz="700"/>
            </a:lvl4pPr>
            <a:lvl5pPr indent="-228600" lvl="4" marL="2286000" rtl="0" algn="l">
              <a:lnSpc>
                <a:spcPct val="90000"/>
              </a:lnSpc>
              <a:spcBef>
                <a:spcPts val="300"/>
              </a:spcBef>
              <a:spcAft>
                <a:spcPts val="0"/>
              </a:spcAft>
              <a:buSzPts val="600"/>
              <a:buNone/>
              <a:defRPr sz="700"/>
            </a:lvl5pPr>
            <a:lvl6pPr indent="-228600" lvl="5" marL="2743200" rtl="0" algn="l">
              <a:lnSpc>
                <a:spcPct val="90000"/>
              </a:lnSpc>
              <a:spcBef>
                <a:spcPts val="300"/>
              </a:spcBef>
              <a:spcAft>
                <a:spcPts val="0"/>
              </a:spcAft>
              <a:buSzPts val="600"/>
              <a:buNone/>
              <a:defRPr sz="700"/>
            </a:lvl6pPr>
            <a:lvl7pPr indent="-228600" lvl="6" marL="3200400" rtl="0" algn="l">
              <a:lnSpc>
                <a:spcPct val="90000"/>
              </a:lnSpc>
              <a:spcBef>
                <a:spcPts val="300"/>
              </a:spcBef>
              <a:spcAft>
                <a:spcPts val="0"/>
              </a:spcAft>
              <a:buSzPts val="600"/>
              <a:buNone/>
              <a:defRPr sz="700"/>
            </a:lvl7pPr>
            <a:lvl8pPr indent="-228600" lvl="7" marL="3657600" rtl="0" algn="l">
              <a:lnSpc>
                <a:spcPct val="90000"/>
              </a:lnSpc>
              <a:spcBef>
                <a:spcPts val="300"/>
              </a:spcBef>
              <a:spcAft>
                <a:spcPts val="0"/>
              </a:spcAft>
              <a:buSzPts val="600"/>
              <a:buNone/>
              <a:defRPr sz="700"/>
            </a:lvl8pPr>
            <a:lvl9pPr indent="-228600" lvl="8" marL="4114800" rtl="0" algn="l">
              <a:lnSpc>
                <a:spcPct val="90000"/>
              </a:lnSpc>
              <a:spcBef>
                <a:spcPts val="300"/>
              </a:spcBef>
              <a:spcAft>
                <a:spcPts val="200"/>
              </a:spcAft>
              <a:buSzPts val="600"/>
              <a:buNone/>
              <a:defRPr sz="700"/>
            </a:lvl9pPr>
          </a:lstStyle>
          <a:p/>
        </p:txBody>
      </p:sp>
      <p:sp>
        <p:nvSpPr>
          <p:cNvPr id="103" name="Google Shape;103;g294f1f16b6c_1_155"/>
          <p:cNvSpPr txBox="1"/>
          <p:nvPr>
            <p:ph idx="10" type="dt"/>
          </p:nvPr>
        </p:nvSpPr>
        <p:spPr>
          <a:xfrm>
            <a:off x="5973318" y="4704588"/>
            <a:ext cx="24552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grpSp>
        <p:nvGrpSpPr>
          <p:cNvPr id="104" name="Google Shape;104;g294f1f16b6c_1_155"/>
          <p:cNvGrpSpPr/>
          <p:nvPr/>
        </p:nvGrpSpPr>
        <p:grpSpPr>
          <a:xfrm>
            <a:off x="8551294" y="4672261"/>
            <a:ext cx="342938" cy="342938"/>
            <a:chOff x="11361456" y="6195813"/>
            <a:chExt cx="548700" cy="548700"/>
          </a:xfrm>
        </p:grpSpPr>
        <p:sp>
          <p:nvSpPr>
            <p:cNvPr id="105" name="Google Shape;105;g294f1f16b6c_1_155"/>
            <p:cNvSpPr/>
            <p:nvPr/>
          </p:nvSpPr>
          <p:spPr>
            <a:xfrm>
              <a:off x="11361456" y="6195813"/>
              <a:ext cx="548700" cy="548700"/>
            </a:xfrm>
            <a:prstGeom prst="ellipse">
              <a:avLst/>
            </a:prstGeom>
            <a:blipFill rotWithShape="1">
              <a:blip r:embed="rId3">
                <a:alphaModFix/>
              </a:blip>
              <a:tile algn="tl" flip="none" tx="50800" sx="84997" ty="0" sy="84997"/>
            </a:blip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500"/>
                <a:buFont typeface="Rockwell"/>
                <a:buNone/>
              </a:pPr>
              <a:r>
                <a:t/>
              </a:r>
              <a:endParaRPr b="1" i="0" sz="1500" u="none" cap="none" strike="noStrike">
                <a:solidFill>
                  <a:srgbClr val="FFFFFF"/>
                </a:solidFill>
                <a:latin typeface="Rokkitt ExtraBold"/>
                <a:ea typeface="Rokkitt ExtraBold"/>
                <a:cs typeface="Rokkitt ExtraBold"/>
                <a:sym typeface="Rokkitt ExtraBold"/>
              </a:endParaRPr>
            </a:p>
          </p:txBody>
        </p:sp>
        <p:sp>
          <p:nvSpPr>
            <p:cNvPr id="106" name="Google Shape;106;g294f1f16b6c_1_155"/>
            <p:cNvSpPr/>
            <p:nvPr/>
          </p:nvSpPr>
          <p:spPr>
            <a:xfrm>
              <a:off x="11396488" y="6230844"/>
              <a:ext cx="478500" cy="478500"/>
            </a:xfrm>
            <a:prstGeom prst="ellipse">
              <a:avLst/>
            </a:prstGeom>
            <a:noFill/>
            <a:ln cap="flat" cmpd="sng" w="12700">
              <a:solidFill>
                <a:srgbClr val="FFFF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Rockwell"/>
                <a:buNone/>
              </a:pPr>
              <a:r>
                <a:t/>
              </a:r>
              <a:endParaRPr b="0" i="0" sz="1400" u="none" cap="none" strike="noStrike">
                <a:solidFill>
                  <a:srgbClr val="FFFFFF"/>
                </a:solidFill>
                <a:latin typeface="Calibri"/>
                <a:ea typeface="Calibri"/>
                <a:cs typeface="Calibri"/>
                <a:sym typeface="Calibri"/>
              </a:endParaRPr>
            </a:p>
          </p:txBody>
        </p:sp>
      </p:grpSp>
      <p:sp>
        <p:nvSpPr>
          <p:cNvPr id="107" name="Google Shape;107;g294f1f16b6c_1_155"/>
          <p:cNvSpPr txBox="1"/>
          <p:nvPr>
            <p:ph idx="12" type="sldNum"/>
          </p:nvPr>
        </p:nvSpPr>
        <p:spPr>
          <a:xfrm>
            <a:off x="8483346" y="4704588"/>
            <a:ext cx="4803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08" name="Shape 108"/>
        <p:cNvGrpSpPr/>
        <p:nvPr/>
      </p:nvGrpSpPr>
      <p:grpSpPr>
        <a:xfrm>
          <a:off x="0" y="0"/>
          <a:ext cx="0" cy="0"/>
          <a:chOff x="0" y="0"/>
          <a:chExt cx="0" cy="0"/>
        </a:xfrm>
      </p:grpSpPr>
      <p:sp>
        <p:nvSpPr>
          <p:cNvPr id="109" name="Google Shape;109;g294f1f16b6c_1_165"/>
          <p:cNvSpPr txBox="1"/>
          <p:nvPr>
            <p:ph idx="10" type="dt"/>
          </p:nvPr>
        </p:nvSpPr>
        <p:spPr>
          <a:xfrm>
            <a:off x="5973318" y="4704588"/>
            <a:ext cx="24552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0" name="Google Shape;110;g294f1f16b6c_1_165"/>
          <p:cNvSpPr txBox="1"/>
          <p:nvPr>
            <p:ph idx="11" type="ftr"/>
          </p:nvPr>
        </p:nvSpPr>
        <p:spPr>
          <a:xfrm>
            <a:off x="816102" y="4704588"/>
            <a:ext cx="47457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1" name="Google Shape;111;g294f1f16b6c_1_165"/>
          <p:cNvSpPr txBox="1"/>
          <p:nvPr>
            <p:ph idx="12" type="sldNum"/>
          </p:nvPr>
        </p:nvSpPr>
        <p:spPr>
          <a:xfrm>
            <a:off x="8483346" y="4704588"/>
            <a:ext cx="4803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12" name="Google Shape;112;g294f1f16b6c_1_165"/>
          <p:cNvSpPr txBox="1"/>
          <p:nvPr>
            <p:ph type="title"/>
          </p:nvPr>
        </p:nvSpPr>
        <p:spPr>
          <a:xfrm>
            <a:off x="802386" y="363474"/>
            <a:ext cx="7543800" cy="12069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IMAGE_18785">
  <p:cSld name="BACKGROUND_IMAGE_18785">
    <p:bg>
      <p:bgPr>
        <a:blipFill>
          <a:blip r:embed="rId2">
            <a:alphaModFix/>
          </a:blip>
          <a:stretch>
            <a:fillRect/>
          </a:stretch>
        </a:blipFill>
      </p:bgPr>
    </p:bg>
    <p:spTree>
      <p:nvGrpSpPr>
        <p:cNvPr id="14" name="Shape 1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IMAGE_18788">
  <p:cSld name="BACKGROUND_IMAGE_18788">
    <p:bg>
      <p:bgPr>
        <a:blipFill>
          <a:blip r:embed="rId2">
            <a:alphaModFix/>
          </a:blip>
          <a:stretch>
            <a:fillRect/>
          </a:stretch>
        </a:blipFill>
      </p:bgPr>
    </p:bg>
    <p:spTree>
      <p:nvGrpSpPr>
        <p:cNvPr id="15" name="Shape 1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IMAGE_18789">
  <p:cSld name="BACKGROUND_IMAGE_18789">
    <p:bg>
      <p:bgPr>
        <a:blipFill>
          <a:blip r:embed="rId2">
            <a:alphaModFix/>
          </a:blip>
          <a:stretch>
            <a:fillRect/>
          </a:stretch>
        </a:blipFill>
      </p:bgPr>
    </p:bg>
    <p:spTree>
      <p:nvGrpSpPr>
        <p:cNvPr id="16" name="Shape 1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_IMAGE_18791">
  <p:cSld name="BACKGROUND_IMAGE_18791">
    <p:bg>
      <p:bgPr>
        <a:blipFill>
          <a:blip r:embed="rId2">
            <a:alphaModFix/>
          </a:blip>
          <a:stretch>
            <a:fillRect/>
          </a:stretch>
        </a:blipFill>
      </p:bgPr>
    </p:bg>
    <p:spTree>
      <p:nvGrpSpPr>
        <p:cNvPr id="17" name="Shape 1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8" name="Shape 1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theme" Target="../theme/theme2.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5" Type="http://schemas.openxmlformats.org/officeDocument/2006/relationships/theme" Target="../theme/theme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7" name="Shape 47"/>
        <p:cNvGrpSpPr/>
        <p:nvPr/>
      </p:nvGrpSpPr>
      <p:grpSpPr>
        <a:xfrm>
          <a:off x="0" y="0"/>
          <a:ext cx="0" cy="0"/>
          <a:chOff x="0" y="0"/>
          <a:chExt cx="0" cy="0"/>
        </a:xfrm>
      </p:grpSpPr>
      <p:sp>
        <p:nvSpPr>
          <p:cNvPr id="48" name="Google Shape;48;g294f1f16b6c_1_10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49" name="Google Shape;49;g294f1f16b6c_1_10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sz="1400">
                <a:solidFill>
                  <a:schemeClr val="dk2"/>
                </a:solidFill>
              </a:defRPr>
            </a:lvl2pPr>
            <a:lvl3pPr indent="-317500" lvl="2" marL="1371600" rtl="0">
              <a:lnSpc>
                <a:spcPct val="115000"/>
              </a:lnSpc>
              <a:spcBef>
                <a:spcPts val="1600"/>
              </a:spcBef>
              <a:spcAft>
                <a:spcPts val="0"/>
              </a:spcAft>
              <a:buClr>
                <a:schemeClr val="dk2"/>
              </a:buClr>
              <a:buSzPts val="1400"/>
              <a:buChar char="■"/>
              <a:defRPr sz="1400">
                <a:solidFill>
                  <a:schemeClr val="dk2"/>
                </a:solidFill>
              </a:defRPr>
            </a:lvl3pPr>
            <a:lvl4pPr indent="-317500" lvl="3" marL="1828800" rtl="0">
              <a:lnSpc>
                <a:spcPct val="115000"/>
              </a:lnSpc>
              <a:spcBef>
                <a:spcPts val="1600"/>
              </a:spcBef>
              <a:spcAft>
                <a:spcPts val="0"/>
              </a:spcAft>
              <a:buClr>
                <a:schemeClr val="dk2"/>
              </a:buClr>
              <a:buSzPts val="1400"/>
              <a:buChar char="●"/>
              <a:defRPr sz="1400">
                <a:solidFill>
                  <a:schemeClr val="dk2"/>
                </a:solidFill>
              </a:defRPr>
            </a:lvl4pPr>
            <a:lvl5pPr indent="-317500" lvl="4" marL="2286000" rtl="0">
              <a:lnSpc>
                <a:spcPct val="115000"/>
              </a:lnSpc>
              <a:spcBef>
                <a:spcPts val="1600"/>
              </a:spcBef>
              <a:spcAft>
                <a:spcPts val="0"/>
              </a:spcAft>
              <a:buClr>
                <a:schemeClr val="dk2"/>
              </a:buClr>
              <a:buSzPts val="1400"/>
              <a:buChar char="○"/>
              <a:defRPr sz="1400">
                <a:solidFill>
                  <a:schemeClr val="dk2"/>
                </a:solidFill>
              </a:defRPr>
            </a:lvl5pPr>
            <a:lvl6pPr indent="-317500" lvl="5" marL="2743200" rtl="0">
              <a:lnSpc>
                <a:spcPct val="115000"/>
              </a:lnSpc>
              <a:spcBef>
                <a:spcPts val="1600"/>
              </a:spcBef>
              <a:spcAft>
                <a:spcPts val="0"/>
              </a:spcAft>
              <a:buClr>
                <a:schemeClr val="dk2"/>
              </a:buClr>
              <a:buSzPts val="1400"/>
              <a:buChar char="■"/>
              <a:defRPr sz="1400">
                <a:solidFill>
                  <a:schemeClr val="dk2"/>
                </a:solidFill>
              </a:defRPr>
            </a:lvl6pPr>
            <a:lvl7pPr indent="-317500" lvl="6" marL="3200400" rtl="0">
              <a:lnSpc>
                <a:spcPct val="115000"/>
              </a:lnSpc>
              <a:spcBef>
                <a:spcPts val="1600"/>
              </a:spcBef>
              <a:spcAft>
                <a:spcPts val="0"/>
              </a:spcAft>
              <a:buClr>
                <a:schemeClr val="dk2"/>
              </a:buClr>
              <a:buSzPts val="1400"/>
              <a:buChar char="●"/>
              <a:defRPr sz="1400">
                <a:solidFill>
                  <a:schemeClr val="dk2"/>
                </a:solidFill>
              </a:defRPr>
            </a:lvl7pPr>
            <a:lvl8pPr indent="-317500" lvl="7" marL="3657600" rtl="0">
              <a:lnSpc>
                <a:spcPct val="115000"/>
              </a:lnSpc>
              <a:spcBef>
                <a:spcPts val="1600"/>
              </a:spcBef>
              <a:spcAft>
                <a:spcPts val="0"/>
              </a:spcAft>
              <a:buClr>
                <a:schemeClr val="dk2"/>
              </a:buClr>
              <a:buSzPts val="1400"/>
              <a:buChar char="○"/>
              <a:defRPr sz="1400">
                <a:solidFill>
                  <a:schemeClr val="dk2"/>
                </a:solidFill>
              </a:defRPr>
            </a:lvl8pPr>
            <a:lvl9pPr indent="-317500" lvl="8" marL="4114800" rtl="0">
              <a:lnSpc>
                <a:spcPct val="115000"/>
              </a:lnSpc>
              <a:spcBef>
                <a:spcPts val="1600"/>
              </a:spcBef>
              <a:spcAft>
                <a:spcPts val="1600"/>
              </a:spcAft>
              <a:buClr>
                <a:schemeClr val="dk2"/>
              </a:buClr>
              <a:buSzPts val="1400"/>
              <a:buChar char="■"/>
              <a:defRPr sz="1400">
                <a:solidFill>
                  <a:schemeClr val="dk2"/>
                </a:solidFill>
              </a:defRPr>
            </a:lvl9pPr>
          </a:lstStyle>
          <a:p/>
        </p:txBody>
      </p:sp>
      <p:sp>
        <p:nvSpPr>
          <p:cNvPr id="50" name="Google Shape;50;g294f1f16b6c_1_10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jp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xml"/><Relationship Id="rId3" Type="http://schemas.openxmlformats.org/officeDocument/2006/relationships/image" Target="../media/image36.jpg"/><Relationship Id="rId4" Type="http://schemas.openxmlformats.org/officeDocument/2006/relationships/hyperlink" Target="http://mortellarolaw.com" TargetMode="External"/><Relationship Id="rId9" Type="http://schemas.openxmlformats.org/officeDocument/2006/relationships/image" Target="../media/image34.png"/><Relationship Id="rId5" Type="http://schemas.openxmlformats.org/officeDocument/2006/relationships/hyperlink" Target="http://scottrentscharleston.com" TargetMode="External"/><Relationship Id="rId6" Type="http://schemas.openxmlformats.org/officeDocument/2006/relationships/hyperlink" Target="http://urbannirvana.com" TargetMode="External"/><Relationship Id="rId7" Type="http://schemas.openxmlformats.org/officeDocument/2006/relationships/hyperlink" Target="http://nationalfleetgraphics.com" TargetMode="External"/><Relationship Id="rId8" Type="http://schemas.openxmlformats.org/officeDocument/2006/relationships/hyperlink" Target="http://landryfamilydentistry.com" TargetMode="External"/><Relationship Id="rId11" Type="http://schemas.openxmlformats.org/officeDocument/2006/relationships/image" Target="../media/image43.png"/><Relationship Id="rId10" Type="http://schemas.openxmlformats.org/officeDocument/2006/relationships/image" Target="../media/image4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jpg"/><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 Id="rId3" Type="http://schemas.openxmlformats.org/officeDocument/2006/relationships/image" Target="../media/image3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jp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7.xml"/><Relationship Id="rId3" Type="http://schemas.openxmlformats.org/officeDocument/2006/relationships/image" Target="../media/image6.jp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 Id="rId3" Type="http://schemas.openxmlformats.org/officeDocument/2006/relationships/image" Target="../media/image6.jpg"/><Relationship Id="rId4" Type="http://schemas.openxmlformats.org/officeDocument/2006/relationships/image" Target="../media/image67.jpg"/><Relationship Id="rId5" Type="http://schemas.openxmlformats.org/officeDocument/2006/relationships/image" Target="../media/image14.jpg"/><Relationship Id="rId6" Type="http://schemas.openxmlformats.org/officeDocument/2006/relationships/image" Target="../media/image6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9.xml"/><Relationship Id="rId3" Type="http://schemas.openxmlformats.org/officeDocument/2006/relationships/image" Target="../media/image6.jpg"/><Relationship Id="rId4" Type="http://schemas.openxmlformats.org/officeDocument/2006/relationships/image" Target="../media/image46.png"/><Relationship Id="rId5"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14.jpg"/><Relationship Id="rId5"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6.jpg"/><Relationship Id="rId4" Type="http://schemas.openxmlformats.org/officeDocument/2006/relationships/image" Target="../media/image55.png"/><Relationship Id="rId5" Type="http://schemas.openxmlformats.org/officeDocument/2006/relationships/image" Target="../media/image4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6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1.jpg"/><Relationship Id="rId4" Type="http://schemas.openxmlformats.org/officeDocument/2006/relationships/image" Target="../media/image56.png"/><Relationship Id="rId5"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14.jpg"/><Relationship Id="rId5"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61.jpg"/><Relationship Id="rId4" Type="http://schemas.openxmlformats.org/officeDocument/2006/relationships/image" Target="../media/image52.png"/><Relationship Id="rId5" Type="http://schemas.openxmlformats.org/officeDocument/2006/relationships/image" Target="../media/image81.png"/><Relationship Id="rId6"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1.jpg"/><Relationship Id="rId4" Type="http://schemas.openxmlformats.org/officeDocument/2006/relationships/image" Target="../media/image69.png"/><Relationship Id="rId5" Type="http://schemas.openxmlformats.org/officeDocument/2006/relationships/image" Target="../media/image7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8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8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0.jpg"/><Relationship Id="rId4" Type="http://schemas.openxmlformats.org/officeDocument/2006/relationships/image" Target="../media/image63.png"/><Relationship Id="rId5" Type="http://schemas.openxmlformats.org/officeDocument/2006/relationships/image" Target="../media/image86.png"/><Relationship Id="rId6" Type="http://schemas.openxmlformats.org/officeDocument/2006/relationships/image" Target="../media/image78.png"/><Relationship Id="rId7" Type="http://schemas.openxmlformats.org/officeDocument/2006/relationships/image" Target="../media/image9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7.jpg"/><Relationship Id="rId5" Type="http://schemas.openxmlformats.org/officeDocument/2006/relationships/image" Target="../media/image16.jpg"/><Relationship Id="rId6" Type="http://schemas.openxmlformats.org/officeDocument/2006/relationships/image" Target="../media/image17.jpg"/><Relationship Id="rId7" Type="http://schemas.openxmlformats.org/officeDocument/2006/relationships/image" Target="../media/image12.jpg"/><Relationship Id="rId8"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70.jpg"/><Relationship Id="rId4" Type="http://schemas.openxmlformats.org/officeDocument/2006/relationships/image" Target="../media/image63.png"/><Relationship Id="rId5" Type="http://schemas.openxmlformats.org/officeDocument/2006/relationships/image" Target="../media/image115.png"/><Relationship Id="rId6" Type="http://schemas.openxmlformats.org/officeDocument/2006/relationships/image" Target="../media/image76.png"/><Relationship Id="rId7" Type="http://schemas.openxmlformats.org/officeDocument/2006/relationships/image" Target="../media/image92.png"/><Relationship Id="rId8" Type="http://schemas.openxmlformats.org/officeDocument/2006/relationships/image" Target="../media/image8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70.jpg"/><Relationship Id="rId4" Type="http://schemas.openxmlformats.org/officeDocument/2006/relationships/image" Target="../media/image115.png"/><Relationship Id="rId5" Type="http://schemas.openxmlformats.org/officeDocument/2006/relationships/image" Target="../media/image8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jpg"/><Relationship Id="rId4" Type="http://schemas.openxmlformats.org/officeDocument/2006/relationships/image" Target="../media/image93.jpg"/><Relationship Id="rId5" Type="http://schemas.openxmlformats.org/officeDocument/2006/relationships/image" Target="../media/image85.png"/><Relationship Id="rId6" Type="http://schemas.openxmlformats.org/officeDocument/2006/relationships/image" Target="../media/image11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jpg"/><Relationship Id="rId4" Type="http://schemas.openxmlformats.org/officeDocument/2006/relationships/image" Target="../media/image110.png"/><Relationship Id="rId5" Type="http://schemas.openxmlformats.org/officeDocument/2006/relationships/image" Target="../media/image9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jpg"/><Relationship Id="rId4" Type="http://schemas.openxmlformats.org/officeDocument/2006/relationships/image" Target="../media/image110.png"/><Relationship Id="rId5" Type="http://schemas.openxmlformats.org/officeDocument/2006/relationships/image" Target="../media/image9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jpg"/><Relationship Id="rId4" Type="http://schemas.openxmlformats.org/officeDocument/2006/relationships/image" Target="../media/image110.png"/><Relationship Id="rId5" Type="http://schemas.openxmlformats.org/officeDocument/2006/relationships/image" Target="../media/image10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jpg"/><Relationship Id="rId4" Type="http://schemas.openxmlformats.org/officeDocument/2006/relationships/image" Target="../media/image110.png"/><Relationship Id="rId5" Type="http://schemas.openxmlformats.org/officeDocument/2006/relationships/image" Target="../media/image10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3.jpg"/><Relationship Id="rId4" Type="http://schemas.openxmlformats.org/officeDocument/2006/relationships/image" Target="../media/image25.png"/><Relationship Id="rId5" Type="http://schemas.openxmlformats.org/officeDocument/2006/relationships/image" Target="../media/image105.png"/><Relationship Id="rId6" Type="http://schemas.openxmlformats.org/officeDocument/2006/relationships/image" Target="../media/image101.jpg"/><Relationship Id="rId7" Type="http://schemas.openxmlformats.org/officeDocument/2006/relationships/image" Target="../media/image10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6.jpg"/><Relationship Id="rId4" Type="http://schemas.openxmlformats.org/officeDocument/2006/relationships/image" Target="../media/image14.jpg"/><Relationship Id="rId5"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1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33.png"/><Relationship Id="rId9" Type="http://schemas.openxmlformats.org/officeDocument/2006/relationships/image" Target="../media/image42.png"/><Relationship Id="rId5" Type="http://schemas.openxmlformats.org/officeDocument/2006/relationships/image" Target="../media/image72.png"/><Relationship Id="rId6" Type="http://schemas.openxmlformats.org/officeDocument/2006/relationships/image" Target="../media/image35.png"/><Relationship Id="rId7" Type="http://schemas.openxmlformats.org/officeDocument/2006/relationships/image" Target="../media/image96.png"/><Relationship Id="rId8" Type="http://schemas.openxmlformats.org/officeDocument/2006/relationships/image" Target="../media/image73.png"/><Relationship Id="rId10"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3.jpg"/><Relationship Id="rId4" Type="http://schemas.openxmlformats.org/officeDocument/2006/relationships/image" Target="../media/image25.png"/><Relationship Id="rId5" Type="http://schemas.openxmlformats.org/officeDocument/2006/relationships/image" Target="../media/image22.jpg"/><Relationship Id="rId6"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3.jpg"/><Relationship Id="rId4" Type="http://schemas.openxmlformats.org/officeDocument/2006/relationships/image" Target="../media/image25.png"/><Relationship Id="rId5" Type="http://schemas.openxmlformats.org/officeDocument/2006/relationships/image" Target="../media/image32.png"/><Relationship Id="rId6" Type="http://schemas.openxmlformats.org/officeDocument/2006/relationships/image" Target="../media/image28.png"/><Relationship Id="rId7"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3.jpg"/><Relationship Id="rId4" Type="http://schemas.openxmlformats.org/officeDocument/2006/relationships/image" Target="../media/image25.png"/><Relationship Id="rId5"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
          <p:cNvSpPr/>
          <p:nvPr/>
        </p:nvSpPr>
        <p:spPr>
          <a:xfrm>
            <a:off x="4286250" y="2190750"/>
            <a:ext cx="4572000" cy="47625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FFFFFF"/>
              </a:buClr>
              <a:buSzPts val="1600"/>
              <a:buFont typeface="Arial"/>
              <a:buNone/>
            </a:pPr>
            <a:r>
              <a:rPr b="1" lang="en-US" sz="1600">
                <a:solidFill>
                  <a:srgbClr val="FFFFFF"/>
                </a:solidFill>
              </a:rPr>
              <a:t>[Campaign Name]</a:t>
            </a:r>
            <a:endParaRPr b="0" i="0" sz="1600" u="none" cap="none" strike="noStrike">
              <a:solidFill>
                <a:schemeClr val="dk1"/>
              </a:solidFill>
              <a:latin typeface="Calibri"/>
              <a:ea typeface="Calibri"/>
              <a:cs typeface="Calibri"/>
              <a:sym typeface="Calibri"/>
            </a:endParaRPr>
          </a:p>
        </p:txBody>
      </p:sp>
      <p:sp>
        <p:nvSpPr>
          <p:cNvPr id="119" name="Google Shape;119;p1"/>
          <p:cNvSpPr/>
          <p:nvPr/>
        </p:nvSpPr>
        <p:spPr>
          <a:xfrm>
            <a:off x="4286250" y="2857500"/>
            <a:ext cx="4572000" cy="190500"/>
          </a:xfrm>
          <a:prstGeom prst="rect">
            <a:avLst/>
          </a:prstGeom>
          <a:noFill/>
          <a:ln>
            <a:noFill/>
          </a:ln>
        </p:spPr>
        <p:txBody>
          <a:bodyPr anchorCtr="0" anchor="t" bIns="0" lIns="0" spcFirstLastPara="1" rIns="0" wrap="square" tIns="0">
            <a:noAutofit/>
          </a:bodyPr>
          <a:lstStyle/>
          <a:p>
            <a:pPr indent="0" lvl="0" marL="0" marR="0" rtl="0" algn="l">
              <a:lnSpc>
                <a:spcPct val="139166"/>
              </a:lnSpc>
              <a:spcBef>
                <a:spcPts val="0"/>
              </a:spcBef>
              <a:spcAft>
                <a:spcPts val="0"/>
              </a:spcAft>
              <a:buClr>
                <a:srgbClr val="FFFFFF"/>
              </a:buClr>
              <a:buSzPts val="1200"/>
              <a:buFont typeface="Arial"/>
              <a:buNone/>
            </a:pPr>
            <a:r>
              <a:rPr lang="en-US" sz="1200">
                <a:solidFill>
                  <a:srgbClr val="FFFFFF"/>
                </a:solidFill>
              </a:rPr>
              <a:t>[Campaign Date Range]</a:t>
            </a:r>
            <a:endParaRPr b="0" i="0" sz="1200" u="none" cap="none" strike="noStrike">
              <a:solidFill>
                <a:schemeClr val="dk1"/>
              </a:solidFill>
              <a:latin typeface="Calibri"/>
              <a:ea typeface="Calibri"/>
              <a:cs typeface="Calibri"/>
              <a:sym typeface="Calibri"/>
            </a:endParaRPr>
          </a:p>
        </p:txBody>
      </p:sp>
      <p:sp>
        <p:nvSpPr>
          <p:cNvPr id="120" name="Google Shape;120;p1"/>
          <p:cNvSpPr/>
          <p:nvPr/>
        </p:nvSpPr>
        <p:spPr>
          <a:xfrm>
            <a:off x="4286250" y="1714500"/>
            <a:ext cx="4667250" cy="3810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FFFFFF"/>
              </a:buClr>
              <a:buSzPts val="1600"/>
              <a:buFont typeface="Arial"/>
              <a:buNone/>
            </a:pPr>
            <a:r>
              <a:rPr lang="en-US" sz="1600">
                <a:solidFill>
                  <a:srgbClr val="FFFFFF"/>
                </a:solidFill>
              </a:rPr>
              <a:t>[Client Name]</a:t>
            </a:r>
            <a:endParaRPr b="0" i="0" sz="1600" u="none" cap="none" strike="noStrike">
              <a:solidFill>
                <a:schemeClr val="dk1"/>
              </a:solidFill>
              <a:latin typeface="Calibri"/>
              <a:ea typeface="Calibri"/>
              <a:cs typeface="Calibri"/>
              <a:sym typeface="Calibri"/>
            </a:endParaRPr>
          </a:p>
        </p:txBody>
      </p:sp>
      <p:sp>
        <p:nvSpPr>
          <p:cNvPr id="121" name="Google Shape;121;p1"/>
          <p:cNvSpPr txBox="1"/>
          <p:nvPr/>
        </p:nvSpPr>
        <p:spPr>
          <a:xfrm>
            <a:off x="1900775" y="1716225"/>
            <a:ext cx="1596300" cy="1291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[Client Logo]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g293ce2cedf2_0_59"/>
          <p:cNvPicPr preferRelativeResize="0"/>
          <p:nvPr/>
        </p:nvPicPr>
        <p:blipFill>
          <a:blip r:embed="rId3">
            <a:alphaModFix/>
          </a:blip>
          <a:stretch>
            <a:fillRect/>
          </a:stretch>
        </p:blipFill>
        <p:spPr>
          <a:xfrm>
            <a:off x="154625" y="152400"/>
            <a:ext cx="8834750" cy="4838700"/>
          </a:xfrm>
          <a:prstGeom prst="rect">
            <a:avLst/>
          </a:prstGeom>
          <a:noFill/>
          <a:ln>
            <a:noFill/>
          </a:ln>
        </p:spPr>
      </p:pic>
      <p:sp>
        <p:nvSpPr>
          <p:cNvPr id="247" name="Google Shape;247;g293ce2cedf2_0_59"/>
          <p:cNvSpPr/>
          <p:nvPr/>
        </p:nvSpPr>
        <p:spPr>
          <a:xfrm>
            <a:off x="2524050" y="1914450"/>
            <a:ext cx="4095900" cy="857400"/>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FFFFFF"/>
              </a:buClr>
              <a:buSzPts val="2500"/>
              <a:buFont typeface="Arial"/>
              <a:buNone/>
            </a:pPr>
            <a:r>
              <a:rPr b="1" lang="en-US" sz="2500">
                <a:solidFill>
                  <a:srgbClr val="23356D"/>
                </a:solidFill>
              </a:rPr>
              <a:t>Website </a:t>
            </a:r>
            <a:endParaRPr b="1" sz="2500">
              <a:solidFill>
                <a:srgbClr val="23356D"/>
              </a:solidFill>
            </a:endParaRPr>
          </a:p>
          <a:p>
            <a:pPr indent="0" lvl="0" marL="0" marR="0" rtl="0" algn="ctr">
              <a:lnSpc>
                <a:spcPct val="140000"/>
              </a:lnSpc>
              <a:spcBef>
                <a:spcPts val="0"/>
              </a:spcBef>
              <a:spcAft>
                <a:spcPts val="0"/>
              </a:spcAft>
              <a:buClr>
                <a:srgbClr val="FFFFFF"/>
              </a:buClr>
              <a:buSzPts val="2500"/>
              <a:buFont typeface="Arial"/>
              <a:buNone/>
            </a:pPr>
            <a:r>
              <a:rPr b="1" lang="en-US" sz="2500">
                <a:solidFill>
                  <a:srgbClr val="23356D"/>
                </a:solidFill>
              </a:rPr>
              <a:t>Design &amp; Development</a:t>
            </a:r>
            <a:endParaRPr b="0" i="0" sz="2500" u="none" cap="none" strike="noStrike">
              <a:solidFill>
                <a:srgbClr val="23356D"/>
              </a:solidFill>
              <a:latin typeface="Calibri"/>
              <a:ea typeface="Calibri"/>
              <a:cs typeface="Calibri"/>
              <a:sym typeface="Calibri"/>
            </a:endParaRPr>
          </a:p>
        </p:txBody>
      </p:sp>
      <p:cxnSp>
        <p:nvCxnSpPr>
          <p:cNvPr id="248" name="Google Shape;248;g293ce2cedf2_0_59"/>
          <p:cNvCxnSpPr/>
          <p:nvPr/>
        </p:nvCxnSpPr>
        <p:spPr>
          <a:xfrm>
            <a:off x="3830700" y="2924250"/>
            <a:ext cx="1482600" cy="0"/>
          </a:xfrm>
          <a:prstGeom prst="straightConnector1">
            <a:avLst/>
          </a:prstGeom>
          <a:noFill/>
          <a:ln cap="flat" cmpd="sng" w="38100">
            <a:solidFill>
              <a:srgbClr val="39A0D9"/>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g2960b68c9ca_0_7"/>
          <p:cNvPicPr preferRelativeResize="0"/>
          <p:nvPr/>
        </p:nvPicPr>
        <p:blipFill>
          <a:blip r:embed="rId3">
            <a:alphaModFix/>
          </a:blip>
          <a:stretch>
            <a:fillRect/>
          </a:stretch>
        </p:blipFill>
        <p:spPr>
          <a:xfrm>
            <a:off x="0" y="0"/>
            <a:ext cx="9144000" cy="5129211"/>
          </a:xfrm>
          <a:prstGeom prst="rect">
            <a:avLst/>
          </a:prstGeom>
          <a:noFill/>
          <a:ln>
            <a:noFill/>
          </a:ln>
        </p:spPr>
      </p:pic>
      <p:sp>
        <p:nvSpPr>
          <p:cNvPr id="255" name="Google Shape;255;g2960b68c9ca_0_7"/>
          <p:cNvSpPr txBox="1"/>
          <p:nvPr/>
        </p:nvSpPr>
        <p:spPr>
          <a:xfrm>
            <a:off x="626625" y="1111150"/>
            <a:ext cx="5058900" cy="2669100"/>
          </a:xfrm>
          <a:prstGeom prst="rect">
            <a:avLst/>
          </a:prstGeom>
          <a:noFill/>
          <a:ln>
            <a:noFill/>
          </a:ln>
        </p:spPr>
        <p:txBody>
          <a:bodyPr anchorCtr="0" anchor="t" bIns="91425" lIns="91425" spcFirstLastPara="1" rIns="91425" wrap="square" tIns="91425">
            <a:spAutoFit/>
          </a:bodyPr>
          <a:lstStyle/>
          <a:p>
            <a:pPr indent="0" lvl="0" marL="0" marR="25929" rtl="0" algn="l">
              <a:lnSpc>
                <a:spcPct val="101150"/>
              </a:lnSpc>
              <a:spcBef>
                <a:spcPts val="2124"/>
              </a:spcBef>
              <a:spcAft>
                <a:spcPts val="0"/>
              </a:spcAft>
              <a:buNone/>
            </a:pPr>
            <a:r>
              <a:rPr lang="en-US" sz="1350">
                <a:solidFill>
                  <a:srgbClr val="000000"/>
                </a:solidFill>
              </a:rPr>
              <a:t>We hold one goal above all others: 100% client satisfaction. Our in-house team of web designers, copywriters, graphic designers, and developers uphold the highest standards for project planning and execution, and we're dedicated to building the perfect website for your company on-time and on-budget. </a:t>
            </a:r>
            <a:endParaRPr sz="1350">
              <a:solidFill>
                <a:srgbClr val="000000"/>
              </a:solidFill>
            </a:endParaRPr>
          </a:p>
          <a:p>
            <a:pPr indent="-533" lvl="0" marL="2133" rtl="0" algn="l">
              <a:lnSpc>
                <a:spcPct val="101150"/>
              </a:lnSpc>
              <a:spcBef>
                <a:spcPts val="1313"/>
              </a:spcBef>
              <a:spcAft>
                <a:spcPts val="0"/>
              </a:spcAft>
              <a:buNone/>
            </a:pPr>
            <a:r>
              <a:rPr lang="en-US" sz="1350">
                <a:solidFill>
                  <a:srgbClr val="000000"/>
                </a:solidFill>
              </a:rPr>
              <a:t>We've built websites for several brands around the world with great success, and are quite excited to get to work on yours.  </a:t>
            </a:r>
            <a:endParaRPr sz="1350">
              <a:solidFill>
                <a:srgbClr val="000000"/>
              </a:solidFill>
            </a:endParaRPr>
          </a:p>
          <a:p>
            <a:pPr indent="12001" lvl="0" marL="400" marR="467273" rtl="0" algn="l">
              <a:lnSpc>
                <a:spcPct val="101150"/>
              </a:lnSpc>
              <a:spcBef>
                <a:spcPts val="1688"/>
              </a:spcBef>
              <a:spcAft>
                <a:spcPts val="0"/>
              </a:spcAft>
              <a:buNone/>
            </a:pPr>
            <a:r>
              <a:rPr lang="en-US" sz="1350">
                <a:solidFill>
                  <a:srgbClr val="000000"/>
                </a:solidFill>
              </a:rPr>
              <a:t>In this proposal, you'll find examples of our past work along with what we feel is the optimal solution for your website development needs. </a:t>
            </a:r>
            <a:endParaRPr sz="1700"/>
          </a:p>
        </p:txBody>
      </p:sp>
      <p:sp>
        <p:nvSpPr>
          <p:cNvPr id="256" name="Google Shape;256;g2960b68c9ca_0_7"/>
          <p:cNvSpPr txBox="1"/>
          <p:nvPr/>
        </p:nvSpPr>
        <p:spPr>
          <a:xfrm>
            <a:off x="626625" y="503050"/>
            <a:ext cx="76074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2350">
                <a:solidFill>
                  <a:srgbClr val="179AD3"/>
                </a:solidFill>
              </a:rPr>
              <a:t>Website Design and Development</a:t>
            </a:r>
            <a:r>
              <a:rPr b="1" lang="en-US" sz="2750">
                <a:solidFill>
                  <a:srgbClr val="179AD3"/>
                </a:solidFill>
              </a:rPr>
              <a:t> </a:t>
            </a:r>
            <a:endParaRPr sz="1600">
              <a:solidFill>
                <a:srgbClr val="179AD3"/>
              </a:solidFill>
            </a:endParaRPr>
          </a:p>
        </p:txBody>
      </p:sp>
      <p:pic>
        <p:nvPicPr>
          <p:cNvPr id="257" name="Google Shape;257;g2960b68c9ca_0_7"/>
          <p:cNvPicPr preferRelativeResize="0"/>
          <p:nvPr/>
        </p:nvPicPr>
        <p:blipFill>
          <a:blip r:embed="rId4">
            <a:alphaModFix/>
          </a:blip>
          <a:stretch>
            <a:fillRect/>
          </a:stretch>
        </p:blipFill>
        <p:spPr>
          <a:xfrm>
            <a:off x="5738874" y="1632262"/>
            <a:ext cx="2453550" cy="1878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descr="preencoded.png" id="262" name="Google Shape;262;g2960b68c9ca_0_16"/>
          <p:cNvPicPr preferRelativeResize="0"/>
          <p:nvPr/>
        </p:nvPicPr>
        <p:blipFill rotWithShape="1">
          <a:blip r:embed="rId3">
            <a:alphaModFix/>
          </a:blip>
          <a:srcRect b="0" l="0" r="0" t="0"/>
          <a:stretch/>
        </p:blipFill>
        <p:spPr>
          <a:xfrm>
            <a:off x="0" y="407"/>
            <a:ext cx="9156701" cy="5136337"/>
          </a:xfrm>
          <a:prstGeom prst="rect">
            <a:avLst/>
          </a:prstGeom>
          <a:noFill/>
          <a:ln>
            <a:noFill/>
          </a:ln>
        </p:spPr>
      </p:pic>
      <p:sp>
        <p:nvSpPr>
          <p:cNvPr id="263" name="Google Shape;263;g2960b68c9ca_0_16"/>
          <p:cNvSpPr/>
          <p:nvPr/>
        </p:nvSpPr>
        <p:spPr>
          <a:xfrm>
            <a:off x="285275" y="1293400"/>
            <a:ext cx="3694500" cy="20994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960b68c9ca_0_16"/>
          <p:cNvSpPr txBox="1"/>
          <p:nvPr/>
        </p:nvSpPr>
        <p:spPr>
          <a:xfrm>
            <a:off x="459175" y="1393050"/>
            <a:ext cx="3458400" cy="1874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US" sz="1950">
                <a:solidFill>
                  <a:srgbClr val="22346E"/>
                </a:solidFill>
                <a:latin typeface="Montserrat"/>
                <a:ea typeface="Montserrat"/>
                <a:cs typeface="Montserrat"/>
                <a:sym typeface="Montserrat"/>
              </a:rPr>
              <a:t>Examples of Our Work:</a:t>
            </a:r>
            <a:endParaRPr b="1" sz="1950">
              <a:solidFill>
                <a:srgbClr val="22346E"/>
              </a:solidFill>
              <a:latin typeface="Montserrat"/>
              <a:ea typeface="Montserrat"/>
              <a:cs typeface="Montserrat"/>
              <a:sym typeface="Montserrat"/>
            </a:endParaRPr>
          </a:p>
          <a:p>
            <a:pPr indent="-301625" lvl="0" marL="457200" rtl="0" algn="l">
              <a:lnSpc>
                <a:spcPct val="150000"/>
              </a:lnSpc>
              <a:spcBef>
                <a:spcPts val="0"/>
              </a:spcBef>
              <a:spcAft>
                <a:spcPts val="0"/>
              </a:spcAft>
              <a:buClr>
                <a:schemeClr val="dk1"/>
              </a:buClr>
              <a:buSzPts val="1150"/>
              <a:buFont typeface="Montserrat"/>
              <a:buAutoNum type="arabicPeriod"/>
            </a:pPr>
            <a:r>
              <a:rPr lang="en-US" sz="1150" u="sng">
                <a:solidFill>
                  <a:schemeClr val="dk1"/>
                </a:solidFill>
                <a:latin typeface="Montserrat"/>
                <a:ea typeface="Montserrat"/>
                <a:cs typeface="Montserrat"/>
                <a:sym typeface="Montserrat"/>
                <a:hlinkClick r:id="rId4">
                  <a:extLst>
                    <a:ext uri="{A12FA001-AC4F-418D-AE19-62706E023703}">
                      <ahyp:hlinkClr val="tx"/>
                    </a:ext>
                  </a:extLst>
                </a:hlinkClick>
              </a:rPr>
              <a:t>MortellaroLaw.com</a:t>
            </a:r>
            <a:endParaRPr sz="1150">
              <a:solidFill>
                <a:schemeClr val="dk1"/>
              </a:solidFill>
              <a:latin typeface="Montserrat"/>
              <a:ea typeface="Montserrat"/>
              <a:cs typeface="Montserrat"/>
              <a:sym typeface="Montserrat"/>
            </a:endParaRPr>
          </a:p>
          <a:p>
            <a:pPr indent="-301625" lvl="0" marL="457200" rtl="0" algn="l">
              <a:lnSpc>
                <a:spcPct val="150000"/>
              </a:lnSpc>
              <a:spcBef>
                <a:spcPts val="0"/>
              </a:spcBef>
              <a:spcAft>
                <a:spcPts val="0"/>
              </a:spcAft>
              <a:buClr>
                <a:schemeClr val="dk1"/>
              </a:buClr>
              <a:buSzPts val="1150"/>
              <a:buFont typeface="Montserrat"/>
              <a:buAutoNum type="arabicPeriod"/>
            </a:pPr>
            <a:r>
              <a:rPr lang="en-US" sz="1150" u="sng">
                <a:solidFill>
                  <a:schemeClr val="dk1"/>
                </a:solidFill>
                <a:latin typeface="Montserrat"/>
                <a:ea typeface="Montserrat"/>
                <a:cs typeface="Montserrat"/>
                <a:sym typeface="Montserrat"/>
                <a:hlinkClick r:id="rId5">
                  <a:extLst>
                    <a:ext uri="{A12FA001-AC4F-418D-AE19-62706E023703}">
                      <ahyp:hlinkClr val="tx"/>
                    </a:ext>
                  </a:extLst>
                </a:hlinkClick>
              </a:rPr>
              <a:t>Scottrentscharleston.com</a:t>
            </a:r>
            <a:endParaRPr sz="1150">
              <a:solidFill>
                <a:schemeClr val="dk1"/>
              </a:solidFill>
              <a:latin typeface="Montserrat"/>
              <a:ea typeface="Montserrat"/>
              <a:cs typeface="Montserrat"/>
              <a:sym typeface="Montserrat"/>
            </a:endParaRPr>
          </a:p>
          <a:p>
            <a:pPr indent="-301625" lvl="0" marL="457200" rtl="0" algn="l">
              <a:lnSpc>
                <a:spcPct val="150000"/>
              </a:lnSpc>
              <a:spcBef>
                <a:spcPts val="0"/>
              </a:spcBef>
              <a:spcAft>
                <a:spcPts val="0"/>
              </a:spcAft>
              <a:buClr>
                <a:schemeClr val="dk1"/>
              </a:buClr>
              <a:buSzPts val="1150"/>
              <a:buFont typeface="Montserrat"/>
              <a:buAutoNum type="arabicPeriod"/>
            </a:pPr>
            <a:r>
              <a:rPr lang="en-US" sz="1150" u="sng">
                <a:solidFill>
                  <a:schemeClr val="dk1"/>
                </a:solidFill>
                <a:latin typeface="Montserrat"/>
                <a:ea typeface="Montserrat"/>
                <a:cs typeface="Montserrat"/>
                <a:sym typeface="Montserrat"/>
                <a:hlinkClick r:id="rId6">
                  <a:extLst>
                    <a:ext uri="{A12FA001-AC4F-418D-AE19-62706E023703}">
                      <ahyp:hlinkClr val="tx"/>
                    </a:ext>
                  </a:extLst>
                </a:hlinkClick>
              </a:rPr>
              <a:t>Urbannirvana.com</a:t>
            </a:r>
            <a:endParaRPr sz="1150">
              <a:solidFill>
                <a:schemeClr val="dk1"/>
              </a:solidFill>
              <a:latin typeface="Montserrat"/>
              <a:ea typeface="Montserrat"/>
              <a:cs typeface="Montserrat"/>
              <a:sym typeface="Montserrat"/>
            </a:endParaRPr>
          </a:p>
          <a:p>
            <a:pPr indent="-301625" lvl="0" marL="457200" rtl="0" algn="l">
              <a:lnSpc>
                <a:spcPct val="150000"/>
              </a:lnSpc>
              <a:spcBef>
                <a:spcPts val="0"/>
              </a:spcBef>
              <a:spcAft>
                <a:spcPts val="0"/>
              </a:spcAft>
              <a:buClr>
                <a:schemeClr val="dk1"/>
              </a:buClr>
              <a:buSzPts val="1150"/>
              <a:buFont typeface="Montserrat"/>
              <a:buAutoNum type="arabicPeriod"/>
            </a:pPr>
            <a:r>
              <a:rPr lang="en-US" sz="1150" u="sng">
                <a:solidFill>
                  <a:schemeClr val="dk1"/>
                </a:solidFill>
                <a:latin typeface="Montserrat"/>
                <a:ea typeface="Montserrat"/>
                <a:cs typeface="Montserrat"/>
                <a:sym typeface="Montserrat"/>
                <a:hlinkClick r:id="rId7">
                  <a:extLst>
                    <a:ext uri="{A12FA001-AC4F-418D-AE19-62706E023703}">
                      <ahyp:hlinkClr val="tx"/>
                    </a:ext>
                  </a:extLst>
                </a:hlinkClick>
              </a:rPr>
              <a:t>Nationalfleetgraphics.com</a:t>
            </a:r>
            <a:endParaRPr sz="1150">
              <a:solidFill>
                <a:schemeClr val="dk1"/>
              </a:solidFill>
              <a:latin typeface="Montserrat"/>
              <a:ea typeface="Montserrat"/>
              <a:cs typeface="Montserrat"/>
              <a:sym typeface="Montserrat"/>
            </a:endParaRPr>
          </a:p>
          <a:p>
            <a:pPr indent="-301625" lvl="0" marL="457200" rtl="0" algn="l">
              <a:lnSpc>
                <a:spcPct val="150000"/>
              </a:lnSpc>
              <a:spcBef>
                <a:spcPts val="0"/>
              </a:spcBef>
              <a:spcAft>
                <a:spcPts val="0"/>
              </a:spcAft>
              <a:buClr>
                <a:schemeClr val="dk1"/>
              </a:buClr>
              <a:buSzPts val="1150"/>
              <a:buFont typeface="Montserrat"/>
              <a:buAutoNum type="arabicPeriod"/>
            </a:pPr>
            <a:r>
              <a:rPr lang="en-US" sz="1150" u="sng">
                <a:solidFill>
                  <a:schemeClr val="dk1"/>
                </a:solidFill>
                <a:latin typeface="Montserrat"/>
                <a:ea typeface="Montserrat"/>
                <a:cs typeface="Montserrat"/>
                <a:sym typeface="Montserrat"/>
                <a:hlinkClick r:id="rId8">
                  <a:extLst>
                    <a:ext uri="{A12FA001-AC4F-418D-AE19-62706E023703}">
                      <ahyp:hlinkClr val="tx"/>
                    </a:ext>
                  </a:extLst>
                </a:hlinkClick>
              </a:rPr>
              <a:t>Landryfamilydentistry.com</a:t>
            </a:r>
            <a:endParaRPr sz="1150">
              <a:solidFill>
                <a:schemeClr val="dk1"/>
              </a:solidFill>
              <a:latin typeface="Montserrat"/>
              <a:ea typeface="Montserrat"/>
              <a:cs typeface="Montserrat"/>
              <a:sym typeface="Montserrat"/>
            </a:endParaRPr>
          </a:p>
        </p:txBody>
      </p:sp>
      <p:sp>
        <p:nvSpPr>
          <p:cNvPr id="265" name="Google Shape;265;g2960b68c9ca_0_16"/>
          <p:cNvSpPr txBox="1"/>
          <p:nvPr/>
        </p:nvSpPr>
        <p:spPr>
          <a:xfrm>
            <a:off x="246300" y="278175"/>
            <a:ext cx="8568000" cy="54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200">
                <a:solidFill>
                  <a:srgbClr val="1F4694"/>
                </a:solidFill>
                <a:latin typeface="Montserrat"/>
                <a:ea typeface="Montserrat"/>
                <a:cs typeface="Montserrat"/>
                <a:sym typeface="Montserrat"/>
              </a:rPr>
              <a:t>Website Development</a:t>
            </a:r>
            <a:endParaRPr b="1" sz="2200">
              <a:solidFill>
                <a:srgbClr val="1F4694"/>
              </a:solidFill>
              <a:latin typeface="Montserrat"/>
              <a:ea typeface="Montserrat"/>
              <a:cs typeface="Montserrat"/>
              <a:sym typeface="Montserrat"/>
            </a:endParaRPr>
          </a:p>
          <a:p>
            <a:pPr indent="0" lvl="0" marL="0" rtl="0" algn="ctr">
              <a:spcBef>
                <a:spcPts val="0"/>
              </a:spcBef>
              <a:spcAft>
                <a:spcPts val="0"/>
              </a:spcAft>
              <a:buNone/>
            </a:pPr>
            <a:r>
              <a:t/>
            </a:r>
            <a:endParaRPr b="1" sz="2200">
              <a:solidFill>
                <a:srgbClr val="1F4694"/>
              </a:solidFill>
              <a:latin typeface="Montserrat"/>
              <a:ea typeface="Montserrat"/>
              <a:cs typeface="Montserrat"/>
              <a:sym typeface="Montserrat"/>
            </a:endParaRPr>
          </a:p>
        </p:txBody>
      </p:sp>
      <p:pic>
        <p:nvPicPr>
          <p:cNvPr id="266" name="Google Shape;266;g2960b68c9ca_0_16"/>
          <p:cNvPicPr preferRelativeResize="0"/>
          <p:nvPr/>
        </p:nvPicPr>
        <p:blipFill>
          <a:blip r:embed="rId9">
            <a:alphaModFix/>
          </a:blip>
          <a:stretch>
            <a:fillRect/>
          </a:stretch>
        </p:blipFill>
        <p:spPr>
          <a:xfrm>
            <a:off x="6037233" y="1037776"/>
            <a:ext cx="1196630" cy="3902397"/>
          </a:xfrm>
          <a:prstGeom prst="rect">
            <a:avLst/>
          </a:prstGeom>
          <a:noFill/>
          <a:ln>
            <a:noFill/>
          </a:ln>
        </p:spPr>
      </p:pic>
      <p:pic>
        <p:nvPicPr>
          <p:cNvPr id="267" name="Google Shape;267;g2960b68c9ca_0_16"/>
          <p:cNvPicPr preferRelativeResize="0"/>
          <p:nvPr/>
        </p:nvPicPr>
        <p:blipFill rotWithShape="1">
          <a:blip r:embed="rId10">
            <a:alphaModFix/>
          </a:blip>
          <a:srcRect b="58034" l="0" r="0" t="0"/>
          <a:stretch/>
        </p:blipFill>
        <p:spPr>
          <a:xfrm>
            <a:off x="7378225" y="1037784"/>
            <a:ext cx="1392900" cy="2391967"/>
          </a:xfrm>
          <a:prstGeom prst="rect">
            <a:avLst/>
          </a:prstGeom>
          <a:noFill/>
          <a:ln>
            <a:noFill/>
          </a:ln>
        </p:spPr>
      </p:pic>
      <p:pic>
        <p:nvPicPr>
          <p:cNvPr id="268" name="Google Shape;268;g2960b68c9ca_0_16"/>
          <p:cNvPicPr preferRelativeResize="0"/>
          <p:nvPr/>
        </p:nvPicPr>
        <p:blipFill>
          <a:blip r:embed="rId11">
            <a:alphaModFix/>
          </a:blip>
          <a:stretch>
            <a:fillRect/>
          </a:stretch>
        </p:blipFill>
        <p:spPr>
          <a:xfrm>
            <a:off x="4198998" y="1037774"/>
            <a:ext cx="1676351" cy="37768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g2960b68c9ca_0_27"/>
          <p:cNvPicPr preferRelativeResize="0"/>
          <p:nvPr/>
        </p:nvPicPr>
        <p:blipFill>
          <a:blip r:embed="rId3">
            <a:alphaModFix/>
          </a:blip>
          <a:stretch>
            <a:fillRect/>
          </a:stretch>
        </p:blipFill>
        <p:spPr>
          <a:xfrm>
            <a:off x="0" y="0"/>
            <a:ext cx="9144000" cy="5129211"/>
          </a:xfrm>
          <a:prstGeom prst="rect">
            <a:avLst/>
          </a:prstGeom>
          <a:noFill/>
          <a:ln>
            <a:noFill/>
          </a:ln>
        </p:spPr>
      </p:pic>
      <p:pic>
        <p:nvPicPr>
          <p:cNvPr descr="preencoded.png" id="275" name="Google Shape;275;g2960b68c9ca_0_27"/>
          <p:cNvPicPr preferRelativeResize="0"/>
          <p:nvPr/>
        </p:nvPicPr>
        <p:blipFill rotWithShape="1">
          <a:blip r:embed="rId4">
            <a:alphaModFix/>
          </a:blip>
          <a:srcRect b="0" l="0" r="0" t="0"/>
          <a:stretch/>
        </p:blipFill>
        <p:spPr>
          <a:xfrm>
            <a:off x="0" y="407"/>
            <a:ext cx="9156701" cy="5136337"/>
          </a:xfrm>
          <a:prstGeom prst="rect">
            <a:avLst/>
          </a:prstGeom>
          <a:noFill/>
          <a:ln>
            <a:noFill/>
          </a:ln>
        </p:spPr>
      </p:pic>
      <p:graphicFrame>
        <p:nvGraphicFramePr>
          <p:cNvPr id="276" name="Google Shape;276;g2960b68c9ca_0_27"/>
          <p:cNvGraphicFramePr/>
          <p:nvPr/>
        </p:nvGraphicFramePr>
        <p:xfrm>
          <a:off x="393713" y="256798"/>
          <a:ext cx="3000000" cy="3000000"/>
        </p:xfrm>
        <a:graphic>
          <a:graphicData uri="http://schemas.openxmlformats.org/drawingml/2006/table">
            <a:tbl>
              <a:tblPr>
                <a:noFill/>
                <a:tableStyleId>{83D7A254-098E-4288-AFA2-F702319214CB}</a:tableStyleId>
              </a:tblPr>
              <a:tblGrid>
                <a:gridCol w="3036025"/>
                <a:gridCol w="4681450"/>
              </a:tblGrid>
              <a:tr h="342975">
                <a:tc gridSpan="2">
                  <a:txBody>
                    <a:bodyPr/>
                    <a:lstStyle/>
                    <a:p>
                      <a:pPr indent="0" lvl="0" marL="0" rtl="0" algn="ctr">
                        <a:lnSpc>
                          <a:spcPct val="80000"/>
                        </a:lnSpc>
                        <a:spcBef>
                          <a:spcPts val="0"/>
                        </a:spcBef>
                        <a:spcAft>
                          <a:spcPts val="0"/>
                        </a:spcAft>
                        <a:buNone/>
                      </a:pPr>
                      <a:r>
                        <a:rPr b="1" lang="en-US" sz="1600">
                          <a:solidFill>
                            <a:srgbClr val="FFFFFF"/>
                          </a:solidFill>
                        </a:rPr>
                        <a:t>Website Development Includes: </a:t>
                      </a:r>
                      <a:endParaRPr b="1" sz="1600">
                        <a:solidFill>
                          <a:srgbClr val="FFFFFF"/>
                        </a:solidFill>
                      </a:endParaRPr>
                    </a:p>
                  </a:txBody>
                  <a:tcPr marT="91425" marB="91425" marR="91425" marL="91425">
                    <a:solidFill>
                      <a:srgbClr val="1C4587"/>
                    </a:solidFill>
                  </a:tcPr>
                </a:tc>
                <a:tc hMerge="1"/>
              </a:tr>
              <a:tr h="622375">
                <a:tc>
                  <a:txBody>
                    <a:bodyPr/>
                    <a:lstStyle/>
                    <a:p>
                      <a:pPr indent="0" lvl="0" marL="0" rtl="0" algn="l">
                        <a:lnSpc>
                          <a:spcPct val="100000"/>
                        </a:lnSpc>
                        <a:spcBef>
                          <a:spcPts val="0"/>
                        </a:spcBef>
                        <a:spcAft>
                          <a:spcPts val="0"/>
                        </a:spcAft>
                        <a:buNone/>
                      </a:pPr>
                      <a:r>
                        <a:rPr b="1" lang="en-US" sz="1200"/>
                        <a:t>CUSTOM WEBSITE BUILD </a:t>
                      </a:r>
                      <a:endParaRPr b="1" sz="1200"/>
                    </a:p>
                  </a:txBody>
                  <a:tcPr marT="91425" marB="91425" marR="91425" marL="91425" anchor="ctr">
                    <a:solidFill>
                      <a:srgbClr val="EFEFEF"/>
                    </a:solidFill>
                  </a:tcPr>
                </a:tc>
                <a:tc>
                  <a:txBody>
                    <a:bodyPr/>
                    <a:lstStyle/>
                    <a:p>
                      <a:pPr indent="0" lvl="0" marL="0" rtl="0" algn="l">
                        <a:lnSpc>
                          <a:spcPct val="100000"/>
                        </a:lnSpc>
                        <a:spcBef>
                          <a:spcPts val="0"/>
                        </a:spcBef>
                        <a:spcAft>
                          <a:spcPts val="0"/>
                        </a:spcAft>
                        <a:buNone/>
                      </a:pPr>
                      <a:r>
                        <a:rPr lang="en-US" sz="1100">
                          <a:solidFill>
                            <a:srgbClr val="000000"/>
                          </a:solidFill>
                        </a:rPr>
                        <a:t>Develop on a Wordpress CMS </a:t>
                      </a:r>
                      <a:endParaRPr sz="1100">
                        <a:solidFill>
                          <a:srgbClr val="000000"/>
                        </a:solidFill>
                      </a:endParaRPr>
                    </a:p>
                    <a:p>
                      <a:pPr indent="0" lvl="0" marL="0" rtl="0" algn="l">
                        <a:lnSpc>
                          <a:spcPct val="100000"/>
                        </a:lnSpc>
                        <a:spcBef>
                          <a:spcPts val="0"/>
                        </a:spcBef>
                        <a:spcAft>
                          <a:spcPts val="0"/>
                        </a:spcAft>
                        <a:buNone/>
                      </a:pPr>
                      <a:r>
                        <a:rPr lang="en-US" sz="1100"/>
                        <a:t>Includes Designing core pages (Home Page, Service Page, About Us, and Contact) using client branding</a:t>
                      </a:r>
                      <a:endParaRPr sz="1100"/>
                    </a:p>
                  </a:txBody>
                  <a:tcPr marT="91425" marB="91425" marR="91425" marL="91425" anchor="ctr"/>
                </a:tc>
              </a:tr>
              <a:tr h="497900">
                <a:tc>
                  <a:txBody>
                    <a:bodyPr/>
                    <a:lstStyle/>
                    <a:p>
                      <a:pPr indent="0" lvl="0" marL="0" rtl="0" algn="l">
                        <a:lnSpc>
                          <a:spcPct val="100000"/>
                        </a:lnSpc>
                        <a:spcBef>
                          <a:spcPts val="0"/>
                        </a:spcBef>
                        <a:spcAft>
                          <a:spcPts val="0"/>
                        </a:spcAft>
                        <a:buNone/>
                      </a:pPr>
                      <a:r>
                        <a:rPr b="1" lang="en-US" sz="1200"/>
                        <a:t>PAGE CONTENT MIGRATION AND SETUP </a:t>
                      </a:r>
                      <a:endParaRPr b="1" sz="1200"/>
                    </a:p>
                  </a:txBody>
                  <a:tcPr marT="91425" marB="91425" marR="91425" marL="91425" anchor="ctr">
                    <a:solidFill>
                      <a:srgbClr val="EFEFEF"/>
                    </a:solidFill>
                  </a:tcPr>
                </a:tc>
                <a:tc>
                  <a:txBody>
                    <a:bodyPr/>
                    <a:lstStyle/>
                    <a:p>
                      <a:pPr indent="0" lvl="0" marL="0" rtl="0" algn="l">
                        <a:lnSpc>
                          <a:spcPct val="100000"/>
                        </a:lnSpc>
                        <a:spcBef>
                          <a:spcPts val="0"/>
                        </a:spcBef>
                        <a:spcAft>
                          <a:spcPts val="0"/>
                        </a:spcAft>
                        <a:buNone/>
                      </a:pPr>
                      <a:r>
                        <a:rPr lang="en-US" sz="1100"/>
                        <a:t>Page content, Images, and URL structure will be migrated</a:t>
                      </a:r>
                      <a:endParaRPr sz="1100"/>
                    </a:p>
                    <a:p>
                      <a:pPr indent="0" lvl="0" marL="0" rtl="0" algn="l">
                        <a:lnSpc>
                          <a:spcPct val="100000"/>
                        </a:lnSpc>
                        <a:spcBef>
                          <a:spcPts val="0"/>
                        </a:spcBef>
                        <a:spcAft>
                          <a:spcPts val="0"/>
                        </a:spcAft>
                        <a:buNone/>
                      </a:pPr>
                      <a:r>
                        <a:rPr lang="en-US" sz="1100"/>
                        <a:t>Content will be reformatted with new look and design. </a:t>
                      </a:r>
                      <a:endParaRPr sz="1100"/>
                    </a:p>
                  </a:txBody>
                  <a:tcPr marT="91425" marB="91425" marR="91425" marL="91425" anchor="ctr"/>
                </a:tc>
              </a:tr>
              <a:tr h="622375">
                <a:tc>
                  <a:txBody>
                    <a:bodyPr/>
                    <a:lstStyle/>
                    <a:p>
                      <a:pPr indent="0" lvl="0" marL="0" rtl="0" algn="l">
                        <a:lnSpc>
                          <a:spcPct val="100000"/>
                        </a:lnSpc>
                        <a:spcBef>
                          <a:spcPts val="0"/>
                        </a:spcBef>
                        <a:spcAft>
                          <a:spcPts val="0"/>
                        </a:spcAft>
                        <a:buClr>
                          <a:srgbClr val="000000"/>
                        </a:buClr>
                        <a:buSzPts val="1100"/>
                        <a:buFont typeface="Arial"/>
                        <a:buNone/>
                      </a:pPr>
                      <a:r>
                        <a:rPr b="1" lang="en-US" sz="1200"/>
                        <a:t>CONTENT &amp; IMAGES</a:t>
                      </a:r>
                      <a:endParaRPr b="1" sz="1200"/>
                    </a:p>
                  </a:txBody>
                  <a:tcPr marT="91425" marB="91425" marR="91425" marL="91425" anchor="ctr">
                    <a:lnB cap="flat" cmpd="sng" w="9525">
                      <a:solidFill>
                        <a:srgbClr val="9E9E9E"/>
                      </a:solidFill>
                      <a:prstDash val="solid"/>
                      <a:round/>
                      <a:headEnd len="sm" w="sm" type="none"/>
                      <a:tailEnd len="sm" w="sm" type="none"/>
                    </a:lnB>
                    <a:solidFill>
                      <a:srgbClr val="EFEFEF"/>
                    </a:solidFill>
                  </a:tcPr>
                </a:tc>
                <a:tc>
                  <a:txBody>
                    <a:bodyPr/>
                    <a:lstStyle/>
                    <a:p>
                      <a:pPr indent="0" lvl="0" marL="0" rtl="0" algn="l">
                        <a:lnSpc>
                          <a:spcPct val="100000"/>
                        </a:lnSpc>
                        <a:spcBef>
                          <a:spcPts val="0"/>
                        </a:spcBef>
                        <a:spcAft>
                          <a:spcPts val="0"/>
                        </a:spcAft>
                        <a:buClr>
                          <a:srgbClr val="000000"/>
                        </a:buClr>
                        <a:buSzPts val="1100"/>
                        <a:buFont typeface="Arial"/>
                        <a:buNone/>
                      </a:pPr>
                      <a:r>
                        <a:rPr lang="en-US" sz="1100">
                          <a:solidFill>
                            <a:srgbClr val="000000"/>
                          </a:solidFill>
                        </a:rPr>
                        <a:t>Images and content transfer from existing platform </a:t>
                      </a:r>
                      <a:endParaRPr sz="1100">
                        <a:solidFill>
                          <a:srgbClr val="000000"/>
                        </a:solidFill>
                      </a:endParaRPr>
                    </a:p>
                    <a:p>
                      <a:pPr indent="0" lvl="0" marL="0" rtl="0" algn="l">
                        <a:lnSpc>
                          <a:spcPct val="100000"/>
                        </a:lnSpc>
                        <a:spcBef>
                          <a:spcPts val="0"/>
                        </a:spcBef>
                        <a:spcAft>
                          <a:spcPts val="0"/>
                        </a:spcAft>
                        <a:buClr>
                          <a:srgbClr val="000000"/>
                        </a:buClr>
                        <a:buSzPts val="1100"/>
                        <a:buFont typeface="Arial"/>
                        <a:buNone/>
                      </a:pPr>
                      <a:r>
                        <a:rPr lang="en-US" sz="1100"/>
                        <a:t>*Additional Images/Stock Photos not included, </a:t>
                      </a:r>
                      <a:endParaRPr sz="1100"/>
                    </a:p>
                    <a:p>
                      <a:pPr indent="0" lvl="0" marL="0" rtl="0" algn="l">
                        <a:lnSpc>
                          <a:spcPct val="100000"/>
                        </a:lnSpc>
                        <a:spcBef>
                          <a:spcPts val="0"/>
                        </a:spcBef>
                        <a:spcAft>
                          <a:spcPts val="0"/>
                        </a:spcAft>
                        <a:buClr>
                          <a:srgbClr val="000000"/>
                        </a:buClr>
                        <a:buSzPts val="1100"/>
                        <a:buFont typeface="Arial"/>
                        <a:buNone/>
                      </a:pPr>
                      <a:r>
                        <a:rPr lang="en-US" sz="1100"/>
                        <a:t>*Client responsible for all content</a:t>
                      </a:r>
                      <a:endParaRPr sz="1100"/>
                    </a:p>
                  </a:txBody>
                  <a:tcPr marT="91425" marB="91425" marR="91425" marL="91425" anchor="ctr">
                    <a:lnB cap="flat" cmpd="sng" w="9525">
                      <a:solidFill>
                        <a:srgbClr val="9E9E9E"/>
                      </a:solidFill>
                      <a:prstDash val="solid"/>
                      <a:round/>
                      <a:headEnd len="sm" w="sm" type="none"/>
                      <a:tailEnd len="sm" w="sm" type="none"/>
                    </a:lnB>
                  </a:tcPr>
                </a:tc>
              </a:tr>
              <a:tr h="497900">
                <a:tc>
                  <a:txBody>
                    <a:bodyPr/>
                    <a:lstStyle/>
                    <a:p>
                      <a:pPr indent="0" lvl="0" marL="0" rtl="0" algn="l">
                        <a:lnSpc>
                          <a:spcPct val="100000"/>
                        </a:lnSpc>
                        <a:spcBef>
                          <a:spcPts val="0"/>
                        </a:spcBef>
                        <a:spcAft>
                          <a:spcPts val="0"/>
                        </a:spcAft>
                        <a:buNone/>
                      </a:pPr>
                      <a:r>
                        <a:rPr b="1" lang="en-US" sz="1200"/>
                        <a:t>BUILD FEATURES </a:t>
                      </a:r>
                      <a:endParaRPr b="1" sz="1200"/>
                    </a:p>
                    <a:p>
                      <a:pPr indent="0" lvl="0" marL="0" rtl="0" algn="l">
                        <a:lnSpc>
                          <a:spcPct val="100000"/>
                        </a:lnSpc>
                        <a:spcBef>
                          <a:spcPts val="0"/>
                        </a:spcBef>
                        <a:spcAft>
                          <a:spcPts val="0"/>
                        </a:spcAft>
                        <a:buNone/>
                      </a:pPr>
                      <a:r>
                        <a:rPr b="1" lang="en-US" sz="1200"/>
                        <a:t>(INCLUDED BUT NOT REQUIRED)</a:t>
                      </a:r>
                      <a:endParaRPr b="1" sz="12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lnSpc>
                          <a:spcPct val="100000"/>
                        </a:lnSpc>
                        <a:spcBef>
                          <a:spcPts val="0"/>
                        </a:spcBef>
                        <a:spcAft>
                          <a:spcPts val="0"/>
                        </a:spcAft>
                        <a:buNone/>
                      </a:pPr>
                      <a:r>
                        <a:rPr lang="en-US" sz="1100"/>
                        <a:t>Website Build will include contact form w/ email deliverability setup, click to call links, map, favicon, and social media cards</a:t>
                      </a:r>
                      <a:endParaRPr sz="1100">
                        <a:solidFill>
                          <a:srgbClr val="0000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1025">
                <a:tc>
                  <a:txBody>
                    <a:bodyPr/>
                    <a:lstStyle/>
                    <a:p>
                      <a:pPr indent="0" lvl="0" marL="0" rtl="0" algn="l">
                        <a:lnSpc>
                          <a:spcPct val="100000"/>
                        </a:lnSpc>
                        <a:spcBef>
                          <a:spcPts val="0"/>
                        </a:spcBef>
                        <a:spcAft>
                          <a:spcPts val="0"/>
                        </a:spcAft>
                        <a:buClr>
                          <a:schemeClr val="dk1"/>
                        </a:buClr>
                        <a:buSzPts val="1100"/>
                        <a:buFont typeface="Arial"/>
                        <a:buNone/>
                      </a:pPr>
                      <a:r>
                        <a:rPr b="1" lang="en-US" sz="1200">
                          <a:solidFill>
                            <a:schemeClr val="dk1"/>
                          </a:solidFill>
                        </a:rPr>
                        <a:t>RESPONSIVE DESIGN AND FUNCTION</a:t>
                      </a:r>
                      <a:endParaRPr b="1" sz="12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lnSpc>
                          <a:spcPct val="100000"/>
                        </a:lnSpc>
                        <a:spcBef>
                          <a:spcPts val="0"/>
                        </a:spcBef>
                        <a:spcAft>
                          <a:spcPts val="0"/>
                        </a:spcAft>
                        <a:buClr>
                          <a:schemeClr val="dk1"/>
                        </a:buClr>
                        <a:buSzPts val="1100"/>
                        <a:buFont typeface="Arial"/>
                        <a:buNone/>
                      </a:pPr>
                      <a:r>
                        <a:rPr lang="en-US" sz="1100">
                          <a:solidFill>
                            <a:schemeClr val="dk1"/>
                          </a:solidFill>
                        </a:rPr>
                        <a:t>Includes formatting and responsive design testing for all mobile devices</a:t>
                      </a:r>
                      <a:endParaRPr sz="11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70250">
                <a:tc>
                  <a:txBody>
                    <a:bodyPr/>
                    <a:lstStyle/>
                    <a:p>
                      <a:pPr indent="0" lvl="0" marL="0" rtl="0" algn="l">
                        <a:lnSpc>
                          <a:spcPct val="100000"/>
                        </a:lnSpc>
                        <a:spcBef>
                          <a:spcPts val="0"/>
                        </a:spcBef>
                        <a:spcAft>
                          <a:spcPts val="0"/>
                        </a:spcAft>
                        <a:buNone/>
                      </a:pPr>
                      <a:r>
                        <a:rPr b="1" lang="en-US" sz="1200"/>
                        <a:t>POST LAUNCH MIGRATION AND QA</a:t>
                      </a:r>
                      <a:endParaRPr b="1" sz="12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lnSpc>
                          <a:spcPct val="100000"/>
                        </a:lnSpc>
                        <a:spcBef>
                          <a:spcPts val="0"/>
                        </a:spcBef>
                        <a:spcAft>
                          <a:spcPts val="0"/>
                        </a:spcAft>
                        <a:buClr>
                          <a:srgbClr val="000000"/>
                        </a:buClr>
                        <a:buSzPts val="1100"/>
                        <a:buFont typeface="Arial"/>
                        <a:buNone/>
                      </a:pPr>
                      <a:r>
                        <a:rPr lang="en-US" sz="1100"/>
                        <a:t>W</a:t>
                      </a:r>
                      <a:r>
                        <a:rPr lang="en-US" sz="1100">
                          <a:solidFill>
                            <a:srgbClr val="000000"/>
                          </a:solidFill>
                        </a:rPr>
                        <a:t>ill migrate completed database and files on requested server and provide post quality assurance test.</a:t>
                      </a:r>
                      <a:endParaRPr sz="11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70250">
                <a:tc>
                  <a:txBody>
                    <a:bodyPr/>
                    <a:lstStyle/>
                    <a:p>
                      <a:pPr indent="0" lvl="0" marL="0" rtl="0" algn="l">
                        <a:lnSpc>
                          <a:spcPct val="100000"/>
                        </a:lnSpc>
                        <a:spcBef>
                          <a:spcPts val="0"/>
                        </a:spcBef>
                        <a:spcAft>
                          <a:spcPts val="0"/>
                        </a:spcAft>
                        <a:buNone/>
                      </a:pPr>
                      <a:r>
                        <a:rPr b="1" lang="en-US" sz="1200"/>
                        <a:t>USER SETUP</a:t>
                      </a:r>
                      <a:endParaRPr b="1" sz="12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lnSpc>
                          <a:spcPct val="100000"/>
                        </a:lnSpc>
                        <a:spcBef>
                          <a:spcPts val="0"/>
                        </a:spcBef>
                        <a:spcAft>
                          <a:spcPts val="0"/>
                        </a:spcAft>
                        <a:buNone/>
                      </a:pPr>
                      <a:r>
                        <a:rPr lang="en-US" sz="1100"/>
                        <a:t>Will setup all appropriate users and provide up to 2 hours of training for backend navigation and editing</a:t>
                      </a:r>
                      <a:endParaRPr sz="1100">
                        <a:solidFill>
                          <a:srgbClr val="0000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1925">
                <a:tc>
                  <a:txBody>
                    <a:bodyPr/>
                    <a:lstStyle/>
                    <a:p>
                      <a:pPr indent="0" lvl="0" marL="0" rtl="0" algn="l">
                        <a:lnSpc>
                          <a:spcPct val="100000"/>
                        </a:lnSpc>
                        <a:spcBef>
                          <a:spcPts val="0"/>
                        </a:spcBef>
                        <a:spcAft>
                          <a:spcPts val="0"/>
                        </a:spcAft>
                        <a:buNone/>
                      </a:pPr>
                      <a:r>
                        <a:rPr b="1" lang="en-US" sz="1200"/>
                        <a:t>WEB HOSTING</a:t>
                      </a:r>
                      <a:endParaRPr b="1" sz="12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lnSpc>
                          <a:spcPct val="100000"/>
                        </a:lnSpc>
                        <a:spcBef>
                          <a:spcPts val="0"/>
                        </a:spcBef>
                        <a:spcAft>
                          <a:spcPts val="0"/>
                        </a:spcAft>
                        <a:buNone/>
                      </a:pPr>
                      <a:r>
                        <a:rPr lang="en-US" sz="1100"/>
                        <a:t>*Web Hosting NOT included, $149/month on dedicated secure server</a:t>
                      </a:r>
                      <a:endParaRPr sz="11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descr="preencoded.png" id="281" name="Google Shape;281;g2960b68c9ca_0_35"/>
          <p:cNvPicPr preferRelativeResize="0"/>
          <p:nvPr/>
        </p:nvPicPr>
        <p:blipFill rotWithShape="1">
          <a:blip r:embed="rId3">
            <a:alphaModFix/>
          </a:blip>
          <a:srcRect b="0" l="0" r="0" t="0"/>
          <a:stretch/>
        </p:blipFill>
        <p:spPr>
          <a:xfrm>
            <a:off x="0" y="407"/>
            <a:ext cx="9156701" cy="5136337"/>
          </a:xfrm>
          <a:prstGeom prst="rect">
            <a:avLst/>
          </a:prstGeom>
          <a:noFill/>
          <a:ln>
            <a:noFill/>
          </a:ln>
        </p:spPr>
      </p:pic>
      <p:sp>
        <p:nvSpPr>
          <p:cNvPr id="282" name="Google Shape;282;g2960b68c9ca_0_35"/>
          <p:cNvSpPr/>
          <p:nvPr/>
        </p:nvSpPr>
        <p:spPr>
          <a:xfrm>
            <a:off x="165025" y="989950"/>
            <a:ext cx="4443000" cy="39669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960b68c9ca_0_35"/>
          <p:cNvSpPr txBox="1"/>
          <p:nvPr/>
        </p:nvSpPr>
        <p:spPr>
          <a:xfrm>
            <a:off x="4234700" y="2444178"/>
            <a:ext cx="1790100" cy="1335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t/>
            </a:r>
            <a:endParaRPr i="1" sz="1250">
              <a:solidFill>
                <a:schemeClr val="dk1"/>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sz="1250" u="sng">
              <a:solidFill>
                <a:schemeClr val="dk1"/>
              </a:solidFill>
              <a:latin typeface="Montserrat"/>
              <a:ea typeface="Montserrat"/>
              <a:cs typeface="Montserrat"/>
              <a:sym typeface="Montserrat"/>
            </a:endParaRPr>
          </a:p>
          <a:p>
            <a:pPr indent="0" lvl="0" marL="0" rtl="0" algn="l">
              <a:lnSpc>
                <a:spcPct val="150000"/>
              </a:lnSpc>
              <a:spcBef>
                <a:spcPts val="0"/>
              </a:spcBef>
              <a:spcAft>
                <a:spcPts val="0"/>
              </a:spcAft>
              <a:buClr>
                <a:schemeClr val="dk1"/>
              </a:buClr>
              <a:buSzPts val="1100"/>
              <a:buFont typeface="Arial"/>
              <a:buNone/>
            </a:pPr>
            <a:r>
              <a:t/>
            </a:r>
            <a:endParaRPr sz="1250" u="sng">
              <a:solidFill>
                <a:schemeClr val="dk1"/>
              </a:solidFill>
              <a:latin typeface="Montserrat"/>
              <a:ea typeface="Montserrat"/>
              <a:cs typeface="Montserrat"/>
              <a:sym typeface="Montserrat"/>
            </a:endParaRPr>
          </a:p>
          <a:p>
            <a:pPr indent="0" lvl="0" marL="0" rtl="0" algn="r">
              <a:lnSpc>
                <a:spcPct val="150000"/>
              </a:lnSpc>
              <a:spcBef>
                <a:spcPts val="0"/>
              </a:spcBef>
              <a:spcAft>
                <a:spcPts val="0"/>
              </a:spcAft>
              <a:buNone/>
            </a:pPr>
            <a:r>
              <a:t/>
            </a:r>
            <a:endParaRPr b="1" sz="1850">
              <a:solidFill>
                <a:srgbClr val="22346E"/>
              </a:solidFill>
              <a:latin typeface="Montserrat"/>
              <a:ea typeface="Montserrat"/>
              <a:cs typeface="Montserrat"/>
              <a:sym typeface="Montserrat"/>
            </a:endParaRPr>
          </a:p>
        </p:txBody>
      </p:sp>
      <p:sp>
        <p:nvSpPr>
          <p:cNvPr id="284" name="Google Shape;284;g2960b68c9ca_0_35"/>
          <p:cNvSpPr txBox="1"/>
          <p:nvPr/>
        </p:nvSpPr>
        <p:spPr>
          <a:xfrm>
            <a:off x="4456950" y="49574"/>
            <a:ext cx="4357200" cy="549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1700">
                <a:solidFill>
                  <a:schemeClr val="lt1"/>
                </a:solidFill>
                <a:latin typeface="Montserrat"/>
                <a:ea typeface="Montserrat"/>
                <a:cs typeface="Montserrat"/>
                <a:sym typeface="Montserrat"/>
              </a:rPr>
              <a:t>Website Development</a:t>
            </a:r>
            <a:endParaRPr b="1" sz="1700">
              <a:solidFill>
                <a:schemeClr val="lt1"/>
              </a:solidFill>
              <a:latin typeface="Montserrat"/>
              <a:ea typeface="Montserrat"/>
              <a:cs typeface="Montserrat"/>
              <a:sym typeface="Montserrat"/>
            </a:endParaRPr>
          </a:p>
          <a:p>
            <a:pPr indent="0" lvl="0" marL="0" rtl="0" algn="r">
              <a:spcBef>
                <a:spcPts val="0"/>
              </a:spcBef>
              <a:spcAft>
                <a:spcPts val="0"/>
              </a:spcAft>
              <a:buNone/>
            </a:pPr>
            <a:r>
              <a:rPr lang="en-US" sz="1700">
                <a:solidFill>
                  <a:schemeClr val="lt1"/>
                </a:solidFill>
                <a:latin typeface="Montserrat"/>
                <a:ea typeface="Montserrat"/>
                <a:cs typeface="Montserrat"/>
                <a:sym typeface="Montserrat"/>
              </a:rPr>
              <a:t>Timeline &amp; Deliverables</a:t>
            </a:r>
            <a:endParaRPr sz="1700">
              <a:solidFill>
                <a:schemeClr val="lt1"/>
              </a:solidFill>
              <a:latin typeface="Montserrat"/>
              <a:ea typeface="Montserrat"/>
              <a:cs typeface="Montserrat"/>
              <a:sym typeface="Montserrat"/>
            </a:endParaRPr>
          </a:p>
          <a:p>
            <a:pPr indent="0" lvl="0" marL="0" rtl="0" algn="r">
              <a:spcBef>
                <a:spcPts val="0"/>
              </a:spcBef>
              <a:spcAft>
                <a:spcPts val="0"/>
              </a:spcAft>
              <a:buNone/>
            </a:pPr>
            <a:r>
              <a:t/>
            </a:r>
            <a:endParaRPr b="1" sz="1700">
              <a:solidFill>
                <a:schemeClr val="lt1"/>
              </a:solidFill>
              <a:latin typeface="Montserrat"/>
              <a:ea typeface="Montserrat"/>
              <a:cs typeface="Montserrat"/>
              <a:sym typeface="Montserrat"/>
            </a:endParaRPr>
          </a:p>
        </p:txBody>
      </p:sp>
      <p:sp>
        <p:nvSpPr>
          <p:cNvPr id="285" name="Google Shape;285;g2960b68c9ca_0_35"/>
          <p:cNvSpPr txBox="1"/>
          <p:nvPr/>
        </p:nvSpPr>
        <p:spPr>
          <a:xfrm>
            <a:off x="245550" y="1022275"/>
            <a:ext cx="4357200" cy="346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100">
                <a:solidFill>
                  <a:schemeClr val="dk1"/>
                </a:solidFill>
              </a:rPr>
              <a:t>Creative Planning (1-2 weeks)</a:t>
            </a:r>
            <a:endParaRPr b="1" sz="1100">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rPr>
              <a:t>Kick-off call to discuss/re-review your brand and goals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Sitemap &amp; Wireframe</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Page Template Discussion</a:t>
            </a:r>
            <a:endParaRPr sz="1100">
              <a:solidFill>
                <a:schemeClr val="dk1"/>
              </a:solidFill>
            </a:endParaRPr>
          </a:p>
          <a:p>
            <a:pPr indent="0" lvl="0" marL="0" rtl="0" algn="l">
              <a:lnSpc>
                <a:spcPct val="115000"/>
              </a:lnSpc>
              <a:spcBef>
                <a:spcPts val="1200"/>
              </a:spcBef>
              <a:spcAft>
                <a:spcPts val="0"/>
              </a:spcAft>
              <a:buNone/>
            </a:pPr>
            <a:r>
              <a:rPr lang="en-US" sz="1100">
                <a:solidFill>
                  <a:schemeClr val="dk1"/>
                </a:solidFill>
              </a:rPr>
              <a:t>​</a:t>
            </a:r>
            <a:r>
              <a:rPr b="1" lang="en-US" sz="1100">
                <a:solidFill>
                  <a:schemeClr val="dk1"/>
                </a:solidFill>
              </a:rPr>
              <a:t>Build Phase I (2-3 weeks)</a:t>
            </a:r>
            <a:endParaRPr b="1" sz="1100">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rPr>
              <a:t>Creation and build of agreed-upon layout for core page: Home page, Service/Subpage</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Necessary plugins/programs added</a:t>
            </a:r>
            <a:endParaRPr sz="1100">
              <a:solidFill>
                <a:schemeClr val="dk1"/>
              </a:solidFill>
            </a:endParaRPr>
          </a:p>
          <a:p>
            <a:pPr indent="0" lvl="0" marL="0" rtl="0" algn="l">
              <a:lnSpc>
                <a:spcPct val="115000"/>
              </a:lnSpc>
              <a:spcBef>
                <a:spcPts val="1200"/>
              </a:spcBef>
              <a:spcAft>
                <a:spcPts val="0"/>
              </a:spcAft>
              <a:buNone/>
            </a:pPr>
            <a:r>
              <a:rPr b="1" lang="en-US" sz="1100">
                <a:solidFill>
                  <a:schemeClr val="dk1"/>
                </a:solidFill>
              </a:rPr>
              <a:t>Build Phase II (2-3 weeks)</a:t>
            </a:r>
            <a:endParaRPr sz="1100">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rPr>
              <a:t>Build remaining sub-pages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Blog Post and Blog Page setup</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Contact Form w/ spam check and captcha requirements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Screen size testing for fully responsive performance</a:t>
            </a:r>
            <a:endParaRPr b="1" sz="1200">
              <a:solidFill>
                <a:srgbClr val="434343"/>
              </a:solidFill>
              <a:latin typeface="Montserrat"/>
              <a:ea typeface="Montserrat"/>
              <a:cs typeface="Montserrat"/>
              <a:sym typeface="Montserrat"/>
            </a:endParaRPr>
          </a:p>
        </p:txBody>
      </p:sp>
      <p:sp>
        <p:nvSpPr>
          <p:cNvPr id="286" name="Google Shape;286;g2960b68c9ca_0_35"/>
          <p:cNvSpPr/>
          <p:nvPr/>
        </p:nvSpPr>
        <p:spPr>
          <a:xfrm>
            <a:off x="4711150" y="989950"/>
            <a:ext cx="4258500" cy="39669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960b68c9ca_0_35"/>
          <p:cNvSpPr txBox="1"/>
          <p:nvPr/>
        </p:nvSpPr>
        <p:spPr>
          <a:xfrm>
            <a:off x="4947175" y="1037775"/>
            <a:ext cx="3916800" cy="4213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100">
                <a:solidFill>
                  <a:schemeClr val="dk1"/>
                </a:solidFill>
              </a:rPr>
              <a:t>Review and Revisions</a:t>
            </a:r>
            <a:endParaRPr b="1" sz="1100">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rPr>
              <a:t>Final Client Review of website on development link</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Updates and Revisions as needed or requested</a:t>
            </a:r>
            <a:endParaRPr sz="1100">
              <a:solidFill>
                <a:schemeClr val="dk1"/>
              </a:solidFill>
            </a:endParaRPr>
          </a:p>
          <a:p>
            <a:pPr indent="0" lvl="0" marL="0" rtl="0" algn="l">
              <a:lnSpc>
                <a:spcPct val="115000"/>
              </a:lnSpc>
              <a:spcBef>
                <a:spcPts val="1200"/>
              </a:spcBef>
              <a:spcAft>
                <a:spcPts val="0"/>
              </a:spcAft>
              <a:buNone/>
            </a:pPr>
            <a:r>
              <a:rPr b="1" lang="en-US" sz="1100">
                <a:solidFill>
                  <a:schemeClr val="dk1"/>
                </a:solidFill>
              </a:rPr>
              <a:t>Initial SEO* (1-2 weeks)</a:t>
            </a:r>
            <a:endParaRPr b="1" sz="1100">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rPr>
              <a:t>Re-coding Site to ensure continued optimization </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Clean, SEO-Friendly URLs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Google Compliant Sitemap</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Optimization of images, JavaScript, and other files.​</a:t>
            </a:r>
            <a:endParaRPr sz="1100">
              <a:solidFill>
                <a:schemeClr val="dk1"/>
              </a:solidFill>
            </a:endParaRPr>
          </a:p>
          <a:p>
            <a:pPr indent="0" lvl="0" marL="0" rtl="0" algn="l">
              <a:lnSpc>
                <a:spcPct val="115000"/>
              </a:lnSpc>
              <a:spcBef>
                <a:spcPts val="1200"/>
              </a:spcBef>
              <a:spcAft>
                <a:spcPts val="0"/>
              </a:spcAft>
              <a:buNone/>
            </a:pPr>
            <a:r>
              <a:rPr b="1" lang="en-US" sz="1100">
                <a:solidFill>
                  <a:schemeClr val="dk1"/>
                </a:solidFill>
              </a:rPr>
              <a:t>Pre Launch &amp; Post Launch (1 week)</a:t>
            </a:r>
            <a:endParaRPr b="1" sz="1100">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rPr>
              <a:t>Final Responsive Testing</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Confirm Analytics &amp; Forms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Link Testing</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Training and Total Control on WordPress. Video/text guides are also provided.</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SSL Installation &amp; Security Compliance</a:t>
            </a:r>
            <a:endParaRPr sz="1100">
              <a:solidFill>
                <a:schemeClr val="dk1"/>
              </a:solidFill>
            </a:endParaRPr>
          </a:p>
          <a:p>
            <a:pPr indent="0" lvl="0" marL="0" rtl="0" algn="l">
              <a:spcBef>
                <a:spcPts val="1200"/>
              </a:spcBef>
              <a:spcAft>
                <a:spcPts val="0"/>
              </a:spcAft>
              <a:buNone/>
            </a:pPr>
            <a:r>
              <a:t/>
            </a:r>
            <a:endParaRPr b="1" sz="1200">
              <a:solidFill>
                <a:srgbClr val="434343"/>
              </a:solidFill>
              <a:latin typeface="Montserrat"/>
              <a:ea typeface="Montserrat"/>
              <a:cs typeface="Montserrat"/>
              <a:sym typeface="Montserrat"/>
            </a:endParaRPr>
          </a:p>
        </p:txBody>
      </p:sp>
      <p:sp>
        <p:nvSpPr>
          <p:cNvPr id="288" name="Google Shape;288;g2960b68c9ca_0_35"/>
          <p:cNvSpPr txBox="1"/>
          <p:nvPr/>
        </p:nvSpPr>
        <p:spPr>
          <a:xfrm>
            <a:off x="1616400" y="236050"/>
            <a:ext cx="59112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US" sz="1800">
                <a:solidFill>
                  <a:srgbClr val="22346E"/>
                </a:solidFill>
              </a:rPr>
              <a:t>Website Development</a:t>
            </a:r>
            <a:endParaRPr b="1" sz="1800">
              <a:solidFill>
                <a:srgbClr val="22346E"/>
              </a:solidFill>
            </a:endParaRPr>
          </a:p>
          <a:p>
            <a:pPr indent="0" lvl="0" marL="0" rtl="0" algn="ctr">
              <a:spcBef>
                <a:spcPts val="0"/>
              </a:spcBef>
              <a:spcAft>
                <a:spcPts val="0"/>
              </a:spcAft>
              <a:buClr>
                <a:schemeClr val="dk1"/>
              </a:buClr>
              <a:buSzPts val="1100"/>
              <a:buFont typeface="Arial"/>
              <a:buNone/>
            </a:pPr>
            <a:r>
              <a:rPr lang="en-US" sz="1800">
                <a:solidFill>
                  <a:srgbClr val="22346E"/>
                </a:solidFill>
              </a:rPr>
              <a:t>Timeline &amp; Deliverables</a:t>
            </a:r>
            <a:endParaRPr sz="1800">
              <a:solidFill>
                <a:srgbClr val="22346E"/>
              </a:solidFill>
            </a:endParaRPr>
          </a:p>
          <a:p>
            <a:pPr indent="0" lvl="0" marL="0" rtl="0" algn="l">
              <a:spcBef>
                <a:spcPts val="0"/>
              </a:spcBef>
              <a:spcAft>
                <a:spcPts val="0"/>
              </a:spcAft>
              <a:buNone/>
            </a:pPr>
            <a:r>
              <a:t/>
            </a:r>
            <a:endParaRPr sz="1800">
              <a:solidFill>
                <a:srgbClr val="22346E"/>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g2960b68c9ca_0_47"/>
          <p:cNvPicPr preferRelativeResize="0"/>
          <p:nvPr/>
        </p:nvPicPr>
        <p:blipFill>
          <a:blip r:embed="rId3">
            <a:alphaModFix/>
          </a:blip>
          <a:stretch>
            <a:fillRect/>
          </a:stretch>
        </p:blipFill>
        <p:spPr>
          <a:xfrm>
            <a:off x="0" y="0"/>
            <a:ext cx="9144000" cy="5129211"/>
          </a:xfrm>
          <a:prstGeom prst="rect">
            <a:avLst/>
          </a:prstGeom>
          <a:noFill/>
          <a:ln>
            <a:noFill/>
          </a:ln>
        </p:spPr>
      </p:pic>
      <p:pic>
        <p:nvPicPr>
          <p:cNvPr descr="preencoded.png" id="295" name="Google Shape;295;g2960b68c9ca_0_47"/>
          <p:cNvPicPr preferRelativeResize="0"/>
          <p:nvPr/>
        </p:nvPicPr>
        <p:blipFill rotWithShape="1">
          <a:blip r:embed="rId4">
            <a:alphaModFix/>
          </a:blip>
          <a:srcRect b="0" l="0" r="0" t="0"/>
          <a:stretch/>
        </p:blipFill>
        <p:spPr>
          <a:xfrm>
            <a:off x="0" y="407"/>
            <a:ext cx="9156701" cy="5136337"/>
          </a:xfrm>
          <a:prstGeom prst="rect">
            <a:avLst/>
          </a:prstGeom>
          <a:noFill/>
          <a:ln>
            <a:noFill/>
          </a:ln>
        </p:spPr>
      </p:pic>
      <p:pic>
        <p:nvPicPr>
          <p:cNvPr id="296" name="Google Shape;296;g2960b68c9ca_0_47"/>
          <p:cNvPicPr preferRelativeResize="0"/>
          <p:nvPr/>
        </p:nvPicPr>
        <p:blipFill>
          <a:blip r:embed="rId3">
            <a:alphaModFix/>
          </a:blip>
          <a:stretch>
            <a:fillRect/>
          </a:stretch>
        </p:blipFill>
        <p:spPr>
          <a:xfrm>
            <a:off x="0" y="0"/>
            <a:ext cx="9144000" cy="5129211"/>
          </a:xfrm>
          <a:prstGeom prst="rect">
            <a:avLst/>
          </a:prstGeom>
          <a:noFill/>
          <a:ln>
            <a:noFill/>
          </a:ln>
        </p:spPr>
      </p:pic>
      <p:sp>
        <p:nvSpPr>
          <p:cNvPr id="297" name="Google Shape;297;g2960b68c9ca_0_47"/>
          <p:cNvSpPr txBox="1"/>
          <p:nvPr/>
        </p:nvSpPr>
        <p:spPr>
          <a:xfrm>
            <a:off x="482756" y="442775"/>
            <a:ext cx="34782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rgbClr val="1C4587"/>
                </a:solidFill>
                <a:extLst>
                  <a:ext uri="http://customooxmlschemas.google.com/">
                    <go:slidesCustomData xmlns:go="http://customooxmlschemas.google.com/" textRoundtripDataId="0"/>
                  </a:ext>
                </a:extLst>
              </a:rPr>
              <a:t>Website</a:t>
            </a:r>
            <a:r>
              <a:rPr b="1" lang="en-US" sz="1800">
                <a:solidFill>
                  <a:srgbClr val="1C4587"/>
                </a:solidFill>
              </a:rPr>
              <a:t> Packages</a:t>
            </a:r>
            <a:endParaRPr b="1" sz="1800">
              <a:solidFill>
                <a:srgbClr val="1C4587"/>
              </a:solidFill>
            </a:endParaRPr>
          </a:p>
          <a:p>
            <a:pPr indent="0" lvl="0" marL="0" rtl="0" algn="l">
              <a:spcBef>
                <a:spcPts val="0"/>
              </a:spcBef>
              <a:spcAft>
                <a:spcPts val="0"/>
              </a:spcAft>
              <a:buClr>
                <a:srgbClr val="000000"/>
              </a:buClr>
              <a:buSzPts val="1100"/>
              <a:buFont typeface="Arial"/>
              <a:buNone/>
            </a:pPr>
            <a:r>
              <a:rPr lang="en-US" sz="800">
                <a:solidFill>
                  <a:srgbClr val="000000"/>
                </a:solidFill>
              </a:rPr>
              <a:t>*Content not included</a:t>
            </a:r>
            <a:endParaRPr sz="800">
              <a:solidFill>
                <a:srgbClr val="000000"/>
              </a:solidFill>
            </a:endParaRPr>
          </a:p>
          <a:p>
            <a:pPr indent="0" lvl="0" marL="0" rtl="0" algn="l">
              <a:spcBef>
                <a:spcPts val="0"/>
              </a:spcBef>
              <a:spcAft>
                <a:spcPts val="0"/>
              </a:spcAft>
              <a:buClr>
                <a:srgbClr val="000000"/>
              </a:buClr>
              <a:buSzPts val="1100"/>
              <a:buFont typeface="Arial"/>
              <a:buNone/>
            </a:pPr>
            <a:r>
              <a:rPr lang="en-US" sz="800">
                <a:solidFill>
                  <a:srgbClr val="000000"/>
                </a:solidFill>
              </a:rPr>
              <a:t>*Every website is unique, based on page content, design, and function.</a:t>
            </a:r>
            <a:endParaRPr b="1" sz="1100">
              <a:solidFill>
                <a:srgbClr val="1C4587"/>
              </a:solidFill>
            </a:endParaRPr>
          </a:p>
        </p:txBody>
      </p:sp>
      <p:graphicFrame>
        <p:nvGraphicFramePr>
          <p:cNvPr id="298" name="Google Shape;298;g2960b68c9ca_0_47"/>
          <p:cNvGraphicFramePr/>
          <p:nvPr/>
        </p:nvGraphicFramePr>
        <p:xfrm>
          <a:off x="482738" y="1212400"/>
          <a:ext cx="3000000" cy="3000000"/>
        </p:xfrm>
        <a:graphic>
          <a:graphicData uri="http://schemas.openxmlformats.org/drawingml/2006/table">
            <a:tbl>
              <a:tblPr>
                <a:noFill/>
                <a:tableStyleId>{83D7A254-098E-4288-AFA2-F702319214CB}</a:tableStyleId>
              </a:tblPr>
              <a:tblGrid>
                <a:gridCol w="4661925"/>
                <a:gridCol w="1745800"/>
                <a:gridCol w="1745800"/>
              </a:tblGrid>
              <a:tr h="405700">
                <a:tc>
                  <a:txBody>
                    <a:bodyPr/>
                    <a:lstStyle/>
                    <a:p>
                      <a:pPr indent="0" lvl="0" marL="0" rtl="0" algn="l">
                        <a:spcBef>
                          <a:spcPts val="0"/>
                        </a:spcBef>
                        <a:spcAft>
                          <a:spcPts val="0"/>
                        </a:spcAft>
                        <a:buNone/>
                      </a:pPr>
                      <a:r>
                        <a:rPr b="1" lang="en-US" sz="1200">
                          <a:solidFill>
                            <a:srgbClr val="FFFFFF"/>
                          </a:solidFill>
                        </a:rPr>
                        <a:t>Website Packages</a:t>
                      </a:r>
                      <a:endParaRPr sz="900">
                        <a:solidFill>
                          <a:srgbClr val="FFFFFF"/>
                        </a:solidFill>
                      </a:endParaRPr>
                    </a:p>
                  </a:txBody>
                  <a:tcPr marT="0" marB="0" marR="91425" marL="91425" anchor="ctr">
                    <a:solidFill>
                      <a:srgbClr val="1C4587"/>
                    </a:solidFill>
                  </a:tcPr>
                </a:tc>
                <a:tc>
                  <a:txBody>
                    <a:bodyPr/>
                    <a:lstStyle/>
                    <a:p>
                      <a:pPr indent="0" lvl="0" marL="0" rtl="0" algn="ctr">
                        <a:spcBef>
                          <a:spcPts val="0"/>
                        </a:spcBef>
                        <a:spcAft>
                          <a:spcPts val="0"/>
                        </a:spcAft>
                        <a:buNone/>
                      </a:pPr>
                      <a:r>
                        <a:rPr b="1" lang="en-US" sz="1200">
                          <a:solidFill>
                            <a:srgbClr val="FFFFFF"/>
                          </a:solidFill>
                        </a:rPr>
                        <a:t>Estimated Turn Around</a:t>
                      </a:r>
                      <a:endParaRPr b="1" sz="1200">
                        <a:solidFill>
                          <a:srgbClr val="FFFFFF"/>
                        </a:solidFill>
                      </a:endParaRPr>
                    </a:p>
                  </a:txBody>
                  <a:tcPr marT="0" marB="0" marR="91425" marL="91425" anchor="ctr">
                    <a:solidFill>
                      <a:srgbClr val="1C4587"/>
                    </a:solidFill>
                  </a:tcPr>
                </a:tc>
                <a:tc>
                  <a:txBody>
                    <a:bodyPr/>
                    <a:lstStyle/>
                    <a:p>
                      <a:pPr indent="0" lvl="0" marL="0" rtl="0" algn="ctr">
                        <a:spcBef>
                          <a:spcPts val="0"/>
                        </a:spcBef>
                        <a:spcAft>
                          <a:spcPts val="0"/>
                        </a:spcAft>
                        <a:buNone/>
                      </a:pPr>
                      <a:r>
                        <a:rPr b="1" lang="en-US" sz="1200">
                          <a:solidFill>
                            <a:srgbClr val="FFFFFF"/>
                          </a:solidFill>
                        </a:rPr>
                        <a:t>Rate</a:t>
                      </a:r>
                      <a:endParaRPr b="1" sz="1200">
                        <a:solidFill>
                          <a:srgbClr val="FFFFFF"/>
                        </a:solidFill>
                      </a:endParaRPr>
                    </a:p>
                  </a:txBody>
                  <a:tcPr marT="0" marB="0" marR="91425" marL="91425" anchor="ctr">
                    <a:solidFill>
                      <a:srgbClr val="1C4587"/>
                    </a:solidFill>
                  </a:tcPr>
                </a:tc>
              </a:tr>
              <a:tr h="537250">
                <a:tc>
                  <a:txBody>
                    <a:bodyPr/>
                    <a:lstStyle/>
                    <a:p>
                      <a:pPr indent="0" lvl="0" marL="0" rtl="0" algn="l">
                        <a:spcBef>
                          <a:spcPts val="0"/>
                        </a:spcBef>
                        <a:spcAft>
                          <a:spcPts val="0"/>
                        </a:spcAft>
                        <a:buNone/>
                      </a:pPr>
                      <a:r>
                        <a:rPr lang="en-US" sz="1200"/>
                        <a:t>Hosting</a:t>
                      </a:r>
                      <a:endParaRPr sz="1200"/>
                    </a:p>
                    <a:p>
                      <a:pPr indent="0" lvl="0" marL="0" rtl="0" algn="l">
                        <a:spcBef>
                          <a:spcPts val="0"/>
                        </a:spcBef>
                        <a:spcAft>
                          <a:spcPts val="0"/>
                        </a:spcAft>
                        <a:buNone/>
                      </a:pPr>
                      <a:r>
                        <a:rPr lang="en-US" sz="1000"/>
                        <a:t>Includes SSL certificate, Dedicated Cpanel, Website Theme and program/plugin updates to keep site running at best performance, &amp; Support </a:t>
                      </a:r>
                      <a:endParaRPr sz="1000"/>
                    </a:p>
                  </a:txBody>
                  <a:tcPr marT="0" marB="0" marR="91425" marL="91425" anchor="ctr"/>
                </a:tc>
                <a:tc>
                  <a:txBody>
                    <a:bodyPr/>
                    <a:lstStyle/>
                    <a:p>
                      <a:pPr indent="0" lvl="0" marL="0" rtl="0" algn="ctr">
                        <a:spcBef>
                          <a:spcPts val="0"/>
                        </a:spcBef>
                        <a:spcAft>
                          <a:spcPts val="0"/>
                        </a:spcAft>
                        <a:buNone/>
                      </a:pPr>
                      <a:r>
                        <a:rPr lang="en-US" sz="1200"/>
                        <a:t>n/a</a:t>
                      </a:r>
                      <a:endParaRPr sz="1200"/>
                    </a:p>
                  </a:txBody>
                  <a:tcPr marT="0" marB="0" marR="91425" marL="91425" anchor="ctr"/>
                </a:tc>
                <a:tc>
                  <a:txBody>
                    <a:bodyPr/>
                    <a:lstStyle/>
                    <a:p>
                      <a:pPr indent="0" lvl="0" marL="0" rtl="0" algn="ctr">
                        <a:spcBef>
                          <a:spcPts val="0"/>
                        </a:spcBef>
                        <a:spcAft>
                          <a:spcPts val="0"/>
                        </a:spcAft>
                        <a:buNone/>
                      </a:pPr>
                      <a:r>
                        <a:rPr lang="en-US" sz="1200"/>
                        <a:t>$149/month</a:t>
                      </a:r>
                      <a:endParaRPr sz="1200"/>
                    </a:p>
                  </a:txBody>
                  <a:tcPr marT="0" marB="0" marR="91425" marL="91425" anchor="ctr"/>
                </a:tc>
              </a:tr>
              <a:tr h="306675">
                <a:tc>
                  <a:txBody>
                    <a:bodyPr/>
                    <a:lstStyle/>
                    <a:p>
                      <a:pPr indent="0" lvl="0" marL="0" rtl="0" algn="l">
                        <a:spcBef>
                          <a:spcPts val="0"/>
                        </a:spcBef>
                        <a:spcAft>
                          <a:spcPts val="0"/>
                        </a:spcAft>
                        <a:buNone/>
                      </a:pPr>
                      <a:r>
                        <a:rPr lang="en-US" sz="1200"/>
                        <a:t>Landing Page</a:t>
                      </a:r>
                      <a:endParaRPr sz="1200"/>
                    </a:p>
                  </a:txBody>
                  <a:tcPr marT="0" marB="0" marR="91425" marL="91425" anchor="ctr"/>
                </a:tc>
                <a:tc>
                  <a:txBody>
                    <a:bodyPr/>
                    <a:lstStyle/>
                    <a:p>
                      <a:pPr indent="0" lvl="0" marL="0" rtl="0" algn="ctr">
                        <a:spcBef>
                          <a:spcPts val="0"/>
                        </a:spcBef>
                        <a:spcAft>
                          <a:spcPts val="0"/>
                        </a:spcAft>
                        <a:buNone/>
                      </a:pPr>
                      <a:r>
                        <a:rPr lang="en-US" sz="1200"/>
                        <a:t>30 Days</a:t>
                      </a:r>
                      <a:endParaRPr sz="1200"/>
                    </a:p>
                  </a:txBody>
                  <a:tcPr marT="0" marB="0" marR="91425" marL="91425" anchor="ctr"/>
                </a:tc>
                <a:tc>
                  <a:txBody>
                    <a:bodyPr/>
                    <a:lstStyle/>
                    <a:p>
                      <a:pPr indent="0" lvl="0" marL="0" rtl="0" algn="ctr">
                        <a:spcBef>
                          <a:spcPts val="0"/>
                        </a:spcBef>
                        <a:spcAft>
                          <a:spcPts val="0"/>
                        </a:spcAft>
                        <a:buNone/>
                      </a:pPr>
                      <a:r>
                        <a:rPr lang="en-US" sz="1200"/>
                        <a:t>$1,800</a:t>
                      </a:r>
                      <a:endParaRPr sz="1200"/>
                    </a:p>
                  </a:txBody>
                  <a:tcPr marT="0" marB="0" marR="91425" marL="91425" anchor="ctr"/>
                </a:tc>
              </a:tr>
              <a:tr h="306675">
                <a:tc>
                  <a:txBody>
                    <a:bodyPr/>
                    <a:lstStyle/>
                    <a:p>
                      <a:pPr indent="0" lvl="0" marL="0" rtl="0" algn="l">
                        <a:spcBef>
                          <a:spcPts val="0"/>
                        </a:spcBef>
                        <a:spcAft>
                          <a:spcPts val="0"/>
                        </a:spcAft>
                        <a:buNone/>
                      </a:pPr>
                      <a:r>
                        <a:rPr lang="en-US" sz="1200"/>
                        <a:t>5 Page Fast Design</a:t>
                      </a:r>
                      <a:endParaRPr sz="1200"/>
                    </a:p>
                  </a:txBody>
                  <a:tcPr marT="0" marB="0" marR="91425" marL="91425" anchor="ctr">
                    <a:solidFill>
                      <a:schemeClr val="lt1"/>
                    </a:solidFill>
                  </a:tcPr>
                </a:tc>
                <a:tc>
                  <a:txBody>
                    <a:bodyPr/>
                    <a:lstStyle/>
                    <a:p>
                      <a:pPr indent="0" lvl="0" marL="0" rtl="0" algn="ctr">
                        <a:spcBef>
                          <a:spcPts val="0"/>
                        </a:spcBef>
                        <a:spcAft>
                          <a:spcPts val="0"/>
                        </a:spcAft>
                        <a:buNone/>
                      </a:pPr>
                      <a:r>
                        <a:rPr lang="en-US" sz="1200"/>
                        <a:t>60 Days</a:t>
                      </a:r>
                      <a:endParaRPr sz="1200"/>
                    </a:p>
                  </a:txBody>
                  <a:tcPr marT="0" marB="0" marR="91425" marL="91425" anchor="ctr">
                    <a:solidFill>
                      <a:schemeClr val="lt1"/>
                    </a:solidFill>
                  </a:tcPr>
                </a:tc>
                <a:tc>
                  <a:txBody>
                    <a:bodyPr/>
                    <a:lstStyle/>
                    <a:p>
                      <a:pPr indent="0" lvl="0" marL="0" rtl="0" algn="ctr">
                        <a:spcBef>
                          <a:spcPts val="0"/>
                        </a:spcBef>
                        <a:spcAft>
                          <a:spcPts val="0"/>
                        </a:spcAft>
                        <a:buNone/>
                      </a:pPr>
                      <a:r>
                        <a:rPr lang="en-US" sz="1200"/>
                        <a:t>$5,000</a:t>
                      </a:r>
                      <a:endParaRPr sz="1200"/>
                    </a:p>
                  </a:txBody>
                  <a:tcPr marT="0" marB="0" marR="91425" marL="91425" anchor="ctr">
                    <a:solidFill>
                      <a:schemeClr val="lt1"/>
                    </a:solidFill>
                  </a:tcPr>
                </a:tc>
              </a:tr>
              <a:tr h="306675">
                <a:tc>
                  <a:txBody>
                    <a:bodyPr/>
                    <a:lstStyle/>
                    <a:p>
                      <a:pPr indent="0" lvl="0" marL="0" rtl="0" algn="l">
                        <a:spcBef>
                          <a:spcPts val="0"/>
                        </a:spcBef>
                        <a:spcAft>
                          <a:spcPts val="0"/>
                        </a:spcAft>
                        <a:buClr>
                          <a:srgbClr val="000000"/>
                        </a:buClr>
                        <a:buSzPts val="1100"/>
                        <a:buFont typeface="Arial"/>
                        <a:buNone/>
                      </a:pPr>
                      <a:r>
                        <a:rPr lang="en-US" sz="1200">
                          <a:solidFill>
                            <a:srgbClr val="000000"/>
                          </a:solidFill>
                        </a:rPr>
                        <a:t>Responsive Up To 10 Pages</a:t>
                      </a:r>
                      <a:endParaRPr sz="1200"/>
                    </a:p>
                  </a:txBody>
                  <a:tcPr marT="0" marB="0" marR="91425" marL="91425" anchor="ctr"/>
                </a:tc>
                <a:tc>
                  <a:txBody>
                    <a:bodyPr/>
                    <a:lstStyle/>
                    <a:p>
                      <a:pPr indent="0" lvl="0" marL="0" rtl="0" algn="ctr">
                        <a:spcBef>
                          <a:spcPts val="0"/>
                        </a:spcBef>
                        <a:spcAft>
                          <a:spcPts val="0"/>
                        </a:spcAft>
                        <a:buNone/>
                      </a:pPr>
                      <a:r>
                        <a:rPr lang="en-US" sz="1200">
                          <a:solidFill>
                            <a:srgbClr val="000000"/>
                          </a:solidFill>
                        </a:rPr>
                        <a:t>60-90 Days</a:t>
                      </a:r>
                      <a:endParaRPr sz="1200"/>
                    </a:p>
                  </a:txBody>
                  <a:tcPr marT="0" marB="0" marR="91425" marL="91425" anchor="ctr"/>
                </a:tc>
                <a:tc>
                  <a:txBody>
                    <a:bodyPr/>
                    <a:lstStyle/>
                    <a:p>
                      <a:pPr indent="0" lvl="0" marL="0" rtl="0" algn="ctr">
                        <a:spcBef>
                          <a:spcPts val="0"/>
                        </a:spcBef>
                        <a:spcAft>
                          <a:spcPts val="0"/>
                        </a:spcAft>
                        <a:buNone/>
                      </a:pPr>
                      <a:r>
                        <a:rPr lang="en-US" sz="1200">
                          <a:solidFill>
                            <a:srgbClr val="000000"/>
                          </a:solidFill>
                        </a:rPr>
                        <a:t>$6,500</a:t>
                      </a:r>
                      <a:endParaRPr sz="1200">
                        <a:solidFill>
                          <a:srgbClr val="000000"/>
                        </a:solidFill>
                      </a:endParaRPr>
                    </a:p>
                  </a:txBody>
                  <a:tcPr marT="0" marB="0" marR="91425" marL="91425" anchor="ctr"/>
                </a:tc>
              </a:tr>
              <a:tr h="306675">
                <a:tc>
                  <a:txBody>
                    <a:bodyPr/>
                    <a:lstStyle/>
                    <a:p>
                      <a:pPr indent="0" lvl="0" marL="0" rtl="0" algn="l">
                        <a:spcBef>
                          <a:spcPts val="0"/>
                        </a:spcBef>
                        <a:spcAft>
                          <a:spcPts val="0"/>
                        </a:spcAft>
                        <a:buNone/>
                      </a:pPr>
                      <a:r>
                        <a:rPr lang="en-US" sz="1200">
                          <a:solidFill>
                            <a:srgbClr val="000000"/>
                          </a:solidFill>
                        </a:rPr>
                        <a:t>Responsive Up To 20 Pages</a:t>
                      </a:r>
                      <a:endParaRPr sz="1200">
                        <a:solidFill>
                          <a:srgbClr val="000000"/>
                        </a:solidFill>
                      </a:endParaRPr>
                    </a:p>
                  </a:txBody>
                  <a:tcPr marT="0" marB="0" marR="91425" marL="91425" anchor="ctr"/>
                </a:tc>
                <a:tc>
                  <a:txBody>
                    <a:bodyPr/>
                    <a:lstStyle/>
                    <a:p>
                      <a:pPr indent="0" lvl="0" marL="0" rtl="0" algn="ctr">
                        <a:spcBef>
                          <a:spcPts val="0"/>
                        </a:spcBef>
                        <a:spcAft>
                          <a:spcPts val="0"/>
                        </a:spcAft>
                        <a:buNone/>
                      </a:pPr>
                      <a:r>
                        <a:rPr lang="en-US" sz="1200">
                          <a:solidFill>
                            <a:srgbClr val="000000"/>
                          </a:solidFill>
                        </a:rPr>
                        <a:t>90 Days</a:t>
                      </a:r>
                      <a:endParaRPr sz="1200">
                        <a:solidFill>
                          <a:srgbClr val="000000"/>
                        </a:solidFill>
                      </a:endParaRPr>
                    </a:p>
                  </a:txBody>
                  <a:tcPr marT="0" marB="0" marR="91425" marL="91425" anchor="ctr"/>
                </a:tc>
                <a:tc>
                  <a:txBody>
                    <a:bodyPr/>
                    <a:lstStyle/>
                    <a:p>
                      <a:pPr indent="0" lvl="0" marL="0" rtl="0" algn="ctr">
                        <a:spcBef>
                          <a:spcPts val="0"/>
                        </a:spcBef>
                        <a:spcAft>
                          <a:spcPts val="0"/>
                        </a:spcAft>
                        <a:buNone/>
                      </a:pPr>
                      <a:r>
                        <a:rPr lang="en-US" sz="1200">
                          <a:solidFill>
                            <a:srgbClr val="000000"/>
                          </a:solidFill>
                        </a:rPr>
                        <a:t>$8,200</a:t>
                      </a:r>
                      <a:endParaRPr sz="1200">
                        <a:solidFill>
                          <a:srgbClr val="000000"/>
                        </a:solidFill>
                      </a:endParaRPr>
                    </a:p>
                  </a:txBody>
                  <a:tcPr marT="0" marB="0" marR="91425" marL="91425" anchor="ctr"/>
                </a:tc>
              </a:tr>
              <a:tr h="306675">
                <a:tc>
                  <a:txBody>
                    <a:bodyPr/>
                    <a:lstStyle/>
                    <a:p>
                      <a:pPr indent="0" lvl="0" marL="0" rtl="0" algn="l">
                        <a:spcBef>
                          <a:spcPts val="0"/>
                        </a:spcBef>
                        <a:spcAft>
                          <a:spcPts val="0"/>
                        </a:spcAft>
                        <a:buNone/>
                      </a:pPr>
                      <a:r>
                        <a:rPr lang="en-US" sz="1200"/>
                        <a:t>E-Commerce</a:t>
                      </a:r>
                      <a:endParaRPr sz="1200"/>
                    </a:p>
                  </a:txBody>
                  <a:tcPr marT="0" marB="0" marR="91425" marL="91425" anchor="ctr"/>
                </a:tc>
                <a:tc>
                  <a:txBody>
                    <a:bodyPr/>
                    <a:lstStyle/>
                    <a:p>
                      <a:pPr indent="0" lvl="0" marL="0" rtl="0" algn="ctr">
                        <a:spcBef>
                          <a:spcPts val="0"/>
                        </a:spcBef>
                        <a:spcAft>
                          <a:spcPts val="0"/>
                        </a:spcAft>
                        <a:buNone/>
                      </a:pPr>
                      <a:r>
                        <a:rPr lang="en-US" sz="1200">
                          <a:solidFill>
                            <a:srgbClr val="000000"/>
                          </a:solidFill>
                        </a:rPr>
                        <a:t>90+ Days</a:t>
                      </a:r>
                      <a:endParaRPr sz="1200">
                        <a:solidFill>
                          <a:srgbClr val="000000"/>
                        </a:solidFill>
                      </a:endParaRPr>
                    </a:p>
                  </a:txBody>
                  <a:tcPr marT="0" marB="0" marR="91425" marL="91425" anchor="ctr"/>
                </a:tc>
                <a:tc>
                  <a:txBody>
                    <a:bodyPr/>
                    <a:lstStyle/>
                    <a:p>
                      <a:pPr indent="0" lvl="0" marL="0" rtl="0" algn="ctr">
                        <a:spcBef>
                          <a:spcPts val="0"/>
                        </a:spcBef>
                        <a:spcAft>
                          <a:spcPts val="0"/>
                        </a:spcAft>
                        <a:buClr>
                          <a:srgbClr val="000000"/>
                        </a:buClr>
                        <a:buSzPts val="1100"/>
                        <a:buFont typeface="Arial"/>
                        <a:buNone/>
                      </a:pPr>
                      <a:r>
                        <a:rPr lang="en-US" sz="1200">
                          <a:solidFill>
                            <a:srgbClr val="000000"/>
                          </a:solidFill>
                        </a:rPr>
                        <a:t>Custom</a:t>
                      </a:r>
                      <a:endParaRPr sz="1200">
                        <a:solidFill>
                          <a:srgbClr val="000000"/>
                        </a:solidFill>
                      </a:endParaRPr>
                    </a:p>
                  </a:txBody>
                  <a:tcPr marT="0" marB="0" marR="91425" marL="91425" anchor="ct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g2960b68c9ca_0_0"/>
          <p:cNvPicPr preferRelativeResize="0"/>
          <p:nvPr/>
        </p:nvPicPr>
        <p:blipFill>
          <a:blip r:embed="rId3">
            <a:alphaModFix/>
          </a:blip>
          <a:stretch>
            <a:fillRect/>
          </a:stretch>
        </p:blipFill>
        <p:spPr>
          <a:xfrm>
            <a:off x="154625" y="152400"/>
            <a:ext cx="8834750" cy="4838700"/>
          </a:xfrm>
          <a:prstGeom prst="rect">
            <a:avLst/>
          </a:prstGeom>
          <a:noFill/>
          <a:ln>
            <a:noFill/>
          </a:ln>
        </p:spPr>
      </p:pic>
      <p:sp>
        <p:nvSpPr>
          <p:cNvPr id="305" name="Google Shape;305;g2960b68c9ca_0_0"/>
          <p:cNvSpPr/>
          <p:nvPr/>
        </p:nvSpPr>
        <p:spPr>
          <a:xfrm>
            <a:off x="2524050" y="1914450"/>
            <a:ext cx="4095900" cy="857400"/>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FFFFFF"/>
              </a:buClr>
              <a:buSzPts val="2500"/>
              <a:buFont typeface="Arial"/>
              <a:buNone/>
            </a:pPr>
            <a:r>
              <a:rPr b="1" lang="en-US" sz="2500">
                <a:solidFill>
                  <a:srgbClr val="23356D"/>
                </a:solidFill>
              </a:rPr>
              <a:t>SEARCH ENGINE OPTIMIZATION (SEO)</a:t>
            </a:r>
            <a:endParaRPr b="0" i="0" sz="2500" u="none" cap="none" strike="noStrike">
              <a:solidFill>
                <a:srgbClr val="23356D"/>
              </a:solidFill>
              <a:latin typeface="Calibri"/>
              <a:ea typeface="Calibri"/>
              <a:cs typeface="Calibri"/>
              <a:sym typeface="Calibri"/>
            </a:endParaRPr>
          </a:p>
        </p:txBody>
      </p:sp>
      <p:cxnSp>
        <p:nvCxnSpPr>
          <p:cNvPr id="306" name="Google Shape;306;g2960b68c9ca_0_0"/>
          <p:cNvCxnSpPr/>
          <p:nvPr/>
        </p:nvCxnSpPr>
        <p:spPr>
          <a:xfrm>
            <a:off x="3830700" y="2924250"/>
            <a:ext cx="1482600" cy="0"/>
          </a:xfrm>
          <a:prstGeom prst="straightConnector1">
            <a:avLst/>
          </a:prstGeom>
          <a:noFill/>
          <a:ln cap="flat" cmpd="sng" w="38100">
            <a:solidFill>
              <a:srgbClr val="39A0D9"/>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g293ce2cedf2_0_125"/>
          <p:cNvPicPr preferRelativeResize="0"/>
          <p:nvPr/>
        </p:nvPicPr>
        <p:blipFill rotWithShape="1">
          <a:blip r:embed="rId3">
            <a:alphaModFix/>
          </a:blip>
          <a:srcRect b="16739" l="1394" r="1733" t="2706"/>
          <a:stretch/>
        </p:blipFill>
        <p:spPr>
          <a:xfrm>
            <a:off x="12925" y="0"/>
            <a:ext cx="9144000" cy="5143501"/>
          </a:xfrm>
          <a:prstGeom prst="rect">
            <a:avLst/>
          </a:prstGeom>
          <a:noFill/>
          <a:ln>
            <a:noFill/>
          </a:ln>
        </p:spPr>
      </p:pic>
      <p:sp>
        <p:nvSpPr>
          <p:cNvPr id="312" name="Google Shape;312;g293ce2cedf2_0_125"/>
          <p:cNvSpPr/>
          <p:nvPr/>
        </p:nvSpPr>
        <p:spPr>
          <a:xfrm>
            <a:off x="3465700" y="1003800"/>
            <a:ext cx="5230800" cy="357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93ce2cedf2_0_125"/>
          <p:cNvSpPr txBox="1"/>
          <p:nvPr/>
        </p:nvSpPr>
        <p:spPr>
          <a:xfrm>
            <a:off x="3606550" y="1091900"/>
            <a:ext cx="5010300" cy="3370800"/>
          </a:xfrm>
          <a:prstGeom prst="rect">
            <a:avLst/>
          </a:prstGeom>
          <a:noFill/>
          <a:ln>
            <a:noFill/>
          </a:ln>
        </p:spPr>
        <p:txBody>
          <a:bodyPr anchorCtr="0" anchor="t" bIns="91425" lIns="91425" spcFirstLastPara="1" rIns="91425" wrap="square" tIns="91425">
            <a:spAutoFit/>
          </a:bodyPr>
          <a:lstStyle/>
          <a:p>
            <a:pPr indent="0" lvl="0" marL="0" rtl="0" algn="ctr">
              <a:lnSpc>
                <a:spcPct val="125000"/>
              </a:lnSpc>
              <a:spcBef>
                <a:spcPts val="0"/>
              </a:spcBef>
              <a:spcAft>
                <a:spcPts val="0"/>
              </a:spcAft>
              <a:buNone/>
            </a:pPr>
            <a:r>
              <a:rPr b="1" lang="en-US" sz="1200">
                <a:latin typeface="Roboto"/>
                <a:ea typeface="Roboto"/>
                <a:cs typeface="Roboto"/>
                <a:sym typeface="Roboto"/>
              </a:rPr>
              <a:t>Search Engine Optimization (SEO) </a:t>
            </a:r>
            <a:r>
              <a:rPr lang="en-US" sz="1200">
                <a:latin typeface="Roboto"/>
                <a:ea typeface="Roboto"/>
                <a:cs typeface="Roboto"/>
                <a:sym typeface="Roboto"/>
              </a:rPr>
              <a:t>helps your website to appear higher in search engine results pages (SERPs) for relevant search queries.</a:t>
            </a:r>
            <a:endParaRPr sz="1200">
              <a:latin typeface="Roboto"/>
              <a:ea typeface="Roboto"/>
              <a:cs typeface="Roboto"/>
              <a:sym typeface="Roboto"/>
            </a:endParaRPr>
          </a:p>
          <a:p>
            <a:pPr indent="0" lvl="0" marL="0" rtl="0" algn="ctr">
              <a:lnSpc>
                <a:spcPct val="125000"/>
              </a:lnSpc>
              <a:spcBef>
                <a:spcPts val="0"/>
              </a:spcBef>
              <a:spcAft>
                <a:spcPts val="0"/>
              </a:spcAft>
              <a:buNone/>
            </a:pPr>
            <a:r>
              <a:t/>
            </a:r>
            <a:endParaRPr sz="1200">
              <a:latin typeface="Roboto"/>
              <a:ea typeface="Roboto"/>
              <a:cs typeface="Roboto"/>
              <a:sym typeface="Roboto"/>
            </a:endParaRPr>
          </a:p>
          <a:p>
            <a:pPr indent="0" lvl="0" marL="0" rtl="0" algn="ctr">
              <a:lnSpc>
                <a:spcPct val="125000"/>
              </a:lnSpc>
              <a:spcBef>
                <a:spcPts val="0"/>
              </a:spcBef>
              <a:spcAft>
                <a:spcPts val="0"/>
              </a:spcAft>
              <a:buNone/>
            </a:pPr>
            <a:r>
              <a:rPr lang="en-US" sz="1200">
                <a:latin typeface="Roboto"/>
                <a:ea typeface="Roboto"/>
                <a:cs typeface="Roboto"/>
                <a:sym typeface="Roboto"/>
              </a:rPr>
              <a:t>When people search for something online, they usually only click on the first few results that appear on the SERP. So if your website isn't ranking high in the search results, you're missing out on potential traffic and customers.</a:t>
            </a:r>
            <a:endParaRPr sz="1200">
              <a:latin typeface="Roboto"/>
              <a:ea typeface="Roboto"/>
              <a:cs typeface="Roboto"/>
              <a:sym typeface="Roboto"/>
            </a:endParaRPr>
          </a:p>
          <a:p>
            <a:pPr indent="0" lvl="0" marL="0" rtl="0" algn="ctr">
              <a:lnSpc>
                <a:spcPct val="125000"/>
              </a:lnSpc>
              <a:spcBef>
                <a:spcPts val="0"/>
              </a:spcBef>
              <a:spcAft>
                <a:spcPts val="0"/>
              </a:spcAft>
              <a:buNone/>
            </a:pPr>
            <a:r>
              <a:t/>
            </a:r>
            <a:endParaRPr sz="1200">
              <a:latin typeface="Roboto"/>
              <a:ea typeface="Roboto"/>
              <a:cs typeface="Roboto"/>
              <a:sym typeface="Roboto"/>
            </a:endParaRPr>
          </a:p>
          <a:p>
            <a:pPr indent="0" lvl="0" marL="0" rtl="0" algn="ctr">
              <a:lnSpc>
                <a:spcPct val="125000"/>
              </a:lnSpc>
              <a:spcBef>
                <a:spcPts val="0"/>
              </a:spcBef>
              <a:spcAft>
                <a:spcPts val="0"/>
              </a:spcAft>
              <a:buNone/>
            </a:pPr>
            <a:r>
              <a:rPr lang="en-US" sz="1200">
                <a:latin typeface="Roboto"/>
                <a:ea typeface="Roboto"/>
                <a:cs typeface="Roboto"/>
                <a:sym typeface="Roboto"/>
              </a:rPr>
              <a:t>By optimizing your website for SEO, you can improve your chances of appearing higher in the search results, which can lead to </a:t>
            </a:r>
            <a:r>
              <a:rPr b="1" lang="en-US" sz="1200">
                <a:latin typeface="Roboto"/>
                <a:ea typeface="Roboto"/>
                <a:cs typeface="Roboto"/>
                <a:sym typeface="Roboto"/>
              </a:rPr>
              <a:t>more traffic and ultimately more business</a:t>
            </a:r>
            <a:r>
              <a:rPr lang="en-US" sz="1200">
                <a:latin typeface="Roboto"/>
                <a:ea typeface="Roboto"/>
                <a:cs typeface="Roboto"/>
                <a:sym typeface="Roboto"/>
              </a:rPr>
              <a:t>. </a:t>
            </a:r>
            <a:endParaRPr sz="1200">
              <a:latin typeface="Roboto"/>
              <a:ea typeface="Roboto"/>
              <a:cs typeface="Roboto"/>
              <a:sym typeface="Roboto"/>
            </a:endParaRPr>
          </a:p>
          <a:p>
            <a:pPr indent="0" lvl="0" marL="0" rtl="0" algn="ctr">
              <a:lnSpc>
                <a:spcPct val="125000"/>
              </a:lnSpc>
              <a:spcBef>
                <a:spcPts val="0"/>
              </a:spcBef>
              <a:spcAft>
                <a:spcPts val="0"/>
              </a:spcAft>
              <a:buNone/>
            </a:pPr>
            <a:r>
              <a:t/>
            </a:r>
            <a:endParaRPr sz="1200">
              <a:latin typeface="Roboto"/>
              <a:ea typeface="Roboto"/>
              <a:cs typeface="Roboto"/>
              <a:sym typeface="Roboto"/>
            </a:endParaRPr>
          </a:p>
          <a:p>
            <a:pPr indent="0" lvl="0" marL="0" rtl="0" algn="ctr">
              <a:lnSpc>
                <a:spcPct val="125000"/>
              </a:lnSpc>
              <a:spcBef>
                <a:spcPts val="0"/>
              </a:spcBef>
              <a:spcAft>
                <a:spcPts val="0"/>
              </a:spcAft>
              <a:buNone/>
            </a:pPr>
            <a:r>
              <a:rPr lang="en-US" sz="1200">
                <a:latin typeface="Roboto"/>
                <a:ea typeface="Roboto"/>
                <a:cs typeface="Roboto"/>
                <a:sym typeface="Roboto"/>
              </a:rPr>
              <a:t>This process involves optimizing your website's content, structure, and coding to make it more visible and relevant to search engines. </a:t>
            </a:r>
            <a:endParaRPr b="1" sz="1200">
              <a:latin typeface="Roboto"/>
              <a:ea typeface="Roboto"/>
              <a:cs typeface="Roboto"/>
              <a:sym typeface="Roboto"/>
            </a:endParaRPr>
          </a:p>
        </p:txBody>
      </p:sp>
      <p:pic>
        <p:nvPicPr>
          <p:cNvPr id="314" name="Google Shape;314;g293ce2cedf2_0_125"/>
          <p:cNvPicPr preferRelativeResize="0"/>
          <p:nvPr/>
        </p:nvPicPr>
        <p:blipFill rotWithShape="1">
          <a:blip r:embed="rId4">
            <a:alphaModFix/>
          </a:blip>
          <a:srcRect b="6751" l="0" r="0" t="0"/>
          <a:stretch/>
        </p:blipFill>
        <p:spPr>
          <a:xfrm>
            <a:off x="476070" y="1685125"/>
            <a:ext cx="2792824" cy="1772325"/>
          </a:xfrm>
          <a:prstGeom prst="rect">
            <a:avLst/>
          </a:prstGeom>
          <a:noFill/>
          <a:ln>
            <a:noFill/>
          </a:ln>
        </p:spPr>
      </p:pic>
      <p:sp>
        <p:nvSpPr>
          <p:cNvPr id="315" name="Google Shape;315;g293ce2cedf2_0_125"/>
          <p:cNvSpPr txBox="1"/>
          <p:nvPr/>
        </p:nvSpPr>
        <p:spPr>
          <a:xfrm>
            <a:off x="602125" y="402375"/>
            <a:ext cx="8094300" cy="64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200">
                <a:solidFill>
                  <a:srgbClr val="073763"/>
                </a:solidFill>
                <a:latin typeface="Oswald"/>
                <a:ea typeface="Oswald"/>
                <a:cs typeface="Oswald"/>
                <a:sym typeface="Oswald"/>
              </a:rPr>
              <a:t>Why is SEO Important?</a:t>
            </a:r>
            <a:endParaRPr b="1" sz="2200">
              <a:solidFill>
                <a:srgbClr val="073763"/>
              </a:solidFill>
              <a:latin typeface="Oswald"/>
              <a:ea typeface="Oswald"/>
              <a:cs typeface="Oswald"/>
              <a:sym typeface="Oswa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g293ce2cedf2_0_133"/>
          <p:cNvPicPr preferRelativeResize="0"/>
          <p:nvPr/>
        </p:nvPicPr>
        <p:blipFill>
          <a:blip r:embed="rId3">
            <a:alphaModFix/>
          </a:blip>
          <a:stretch>
            <a:fillRect/>
          </a:stretch>
        </p:blipFill>
        <p:spPr>
          <a:xfrm>
            <a:off x="152400" y="152400"/>
            <a:ext cx="8626096" cy="4838701"/>
          </a:xfrm>
          <a:prstGeom prst="rect">
            <a:avLst/>
          </a:prstGeom>
          <a:noFill/>
          <a:ln>
            <a:noFill/>
          </a:ln>
        </p:spPr>
      </p:pic>
      <p:pic>
        <p:nvPicPr>
          <p:cNvPr id="321" name="Google Shape;321;g293ce2cedf2_0_133"/>
          <p:cNvPicPr preferRelativeResize="0"/>
          <p:nvPr/>
        </p:nvPicPr>
        <p:blipFill>
          <a:blip r:embed="rId4">
            <a:alphaModFix/>
          </a:blip>
          <a:stretch>
            <a:fillRect/>
          </a:stretch>
        </p:blipFill>
        <p:spPr>
          <a:xfrm>
            <a:off x="0" y="7144"/>
            <a:ext cx="9144000" cy="5129213"/>
          </a:xfrm>
          <a:prstGeom prst="rect">
            <a:avLst/>
          </a:prstGeom>
          <a:noFill/>
          <a:ln>
            <a:noFill/>
          </a:ln>
        </p:spPr>
      </p:pic>
      <p:pic>
        <p:nvPicPr>
          <p:cNvPr id="322" name="Google Shape;322;g293ce2cedf2_0_133"/>
          <p:cNvPicPr preferRelativeResize="0"/>
          <p:nvPr/>
        </p:nvPicPr>
        <p:blipFill>
          <a:blip r:embed="rId5">
            <a:alphaModFix/>
          </a:blip>
          <a:stretch>
            <a:fillRect/>
          </a:stretch>
        </p:blipFill>
        <p:spPr>
          <a:xfrm>
            <a:off x="0" y="7144"/>
            <a:ext cx="9144000" cy="5129213"/>
          </a:xfrm>
          <a:prstGeom prst="rect">
            <a:avLst/>
          </a:prstGeom>
          <a:noFill/>
          <a:ln>
            <a:noFill/>
          </a:ln>
        </p:spPr>
      </p:pic>
      <p:pic>
        <p:nvPicPr>
          <p:cNvPr id="323" name="Google Shape;323;g293ce2cedf2_0_133"/>
          <p:cNvPicPr preferRelativeResize="0"/>
          <p:nvPr/>
        </p:nvPicPr>
        <p:blipFill rotWithShape="1">
          <a:blip r:embed="rId6">
            <a:alphaModFix/>
          </a:blip>
          <a:srcRect b="2830" l="2831" r="1821" t="2830"/>
          <a:stretch/>
        </p:blipFill>
        <p:spPr>
          <a:xfrm>
            <a:off x="0" y="7150"/>
            <a:ext cx="9144000" cy="5129200"/>
          </a:xfrm>
          <a:prstGeom prst="rect">
            <a:avLst/>
          </a:prstGeom>
          <a:noFill/>
          <a:ln>
            <a:noFill/>
          </a:ln>
        </p:spPr>
      </p:pic>
      <p:sp>
        <p:nvSpPr>
          <p:cNvPr id="324" name="Google Shape;324;g293ce2cedf2_0_133"/>
          <p:cNvSpPr/>
          <p:nvPr/>
        </p:nvSpPr>
        <p:spPr>
          <a:xfrm>
            <a:off x="318258" y="1566324"/>
            <a:ext cx="1952400" cy="2413500"/>
          </a:xfrm>
          <a:prstGeom prst="rect">
            <a:avLst/>
          </a:prstGeom>
          <a:noFill/>
          <a:ln>
            <a:noFill/>
          </a:ln>
        </p:spPr>
        <p:txBody>
          <a:bodyPr anchorCtr="0" anchor="t" bIns="0" lIns="0" spcFirstLastPara="1" rIns="0" wrap="square" tIns="0">
            <a:noAutofit/>
          </a:bodyPr>
          <a:lstStyle/>
          <a:p>
            <a:pPr indent="0" lvl="0" marL="0" marR="0" rtl="0" algn="ctr">
              <a:lnSpc>
                <a:spcPct val="139166"/>
              </a:lnSpc>
              <a:spcBef>
                <a:spcPts val="0"/>
              </a:spcBef>
              <a:spcAft>
                <a:spcPts val="0"/>
              </a:spcAft>
              <a:buClr>
                <a:srgbClr val="23356D"/>
              </a:buClr>
              <a:buSzPts val="1200"/>
              <a:buFont typeface="Arial"/>
              <a:buNone/>
            </a:pPr>
            <a:r>
              <a:rPr b="1" lang="en-US" sz="2700">
                <a:solidFill>
                  <a:schemeClr val="lt1"/>
                </a:solidFill>
                <a:latin typeface="Oswald"/>
                <a:ea typeface="Oswald"/>
                <a:cs typeface="Oswald"/>
                <a:sym typeface="Oswald"/>
              </a:rPr>
              <a:t>Helping People Find Your Website</a:t>
            </a:r>
            <a:br>
              <a:rPr b="1" i="0" lang="en-US" sz="2700" u="none" cap="none" strike="noStrike">
                <a:solidFill>
                  <a:schemeClr val="lt1"/>
                </a:solidFill>
                <a:latin typeface="Oswald"/>
                <a:ea typeface="Oswald"/>
                <a:cs typeface="Oswald"/>
                <a:sym typeface="Oswald"/>
              </a:rPr>
            </a:br>
            <a:endParaRPr b="1" i="0" sz="2700" u="none" cap="none" strike="noStrike">
              <a:solidFill>
                <a:schemeClr val="lt1"/>
              </a:solidFill>
              <a:latin typeface="Oswald"/>
              <a:ea typeface="Oswald"/>
              <a:cs typeface="Oswald"/>
              <a:sym typeface="Oswald"/>
            </a:endParaRPr>
          </a:p>
        </p:txBody>
      </p:sp>
      <p:sp>
        <p:nvSpPr>
          <p:cNvPr id="325" name="Google Shape;325;g293ce2cedf2_0_133"/>
          <p:cNvSpPr/>
          <p:nvPr/>
        </p:nvSpPr>
        <p:spPr>
          <a:xfrm>
            <a:off x="3023600" y="332800"/>
            <a:ext cx="5754900" cy="38337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rgbClr val="000000"/>
              </a:buClr>
              <a:buSzPts val="800"/>
              <a:buFont typeface="Arial"/>
              <a:buNone/>
            </a:pPr>
            <a:r>
              <a:rPr lang="en-US">
                <a:solidFill>
                  <a:srgbClr val="23356D"/>
                </a:solidFill>
                <a:latin typeface="Roboto"/>
                <a:ea typeface="Roboto"/>
                <a:cs typeface="Roboto"/>
                <a:sym typeface="Roboto"/>
              </a:rPr>
              <a:t>Search Engine</a:t>
            </a:r>
            <a:r>
              <a:rPr i="0" lang="en-US" u="none" cap="none" strike="noStrike">
                <a:solidFill>
                  <a:srgbClr val="23356D"/>
                </a:solidFill>
                <a:latin typeface="Roboto"/>
                <a:ea typeface="Roboto"/>
                <a:cs typeface="Roboto"/>
                <a:sym typeface="Roboto"/>
              </a:rPr>
              <a:t> Optimization is an encompassing approach to optimiz</a:t>
            </a:r>
            <a:r>
              <a:rPr lang="en-US">
                <a:solidFill>
                  <a:srgbClr val="23356D"/>
                </a:solidFill>
                <a:latin typeface="Roboto"/>
                <a:ea typeface="Roboto"/>
                <a:cs typeface="Roboto"/>
                <a:sym typeface="Roboto"/>
              </a:rPr>
              <a:t>e</a:t>
            </a:r>
            <a:r>
              <a:rPr i="0" lang="en-US" u="none" cap="none" strike="noStrike">
                <a:solidFill>
                  <a:srgbClr val="23356D"/>
                </a:solidFill>
                <a:latin typeface="Roboto"/>
                <a:ea typeface="Roboto"/>
                <a:cs typeface="Roboto"/>
                <a:sym typeface="Roboto"/>
              </a:rPr>
              <a:t> </a:t>
            </a:r>
            <a:r>
              <a:rPr lang="en-US">
                <a:solidFill>
                  <a:srgbClr val="23356D"/>
                </a:solidFill>
                <a:latin typeface="Roboto"/>
                <a:ea typeface="Roboto"/>
                <a:cs typeface="Roboto"/>
                <a:sym typeface="Roboto"/>
              </a:rPr>
              <a:t>your</a:t>
            </a:r>
            <a:r>
              <a:rPr i="0" lang="en-US" u="none" cap="none" strike="noStrike">
                <a:solidFill>
                  <a:srgbClr val="23356D"/>
                </a:solidFill>
                <a:latin typeface="Roboto"/>
                <a:ea typeface="Roboto"/>
                <a:cs typeface="Roboto"/>
                <a:sym typeface="Roboto"/>
              </a:rPr>
              <a:t> entire </a:t>
            </a:r>
            <a:r>
              <a:rPr lang="en-US">
                <a:solidFill>
                  <a:srgbClr val="23356D"/>
                </a:solidFill>
                <a:latin typeface="Roboto"/>
                <a:ea typeface="Roboto"/>
                <a:cs typeface="Roboto"/>
                <a:sym typeface="Roboto"/>
              </a:rPr>
              <a:t>web presence</a:t>
            </a:r>
            <a:r>
              <a:rPr i="0" lang="en-US" u="none" cap="none" strike="noStrike">
                <a:solidFill>
                  <a:srgbClr val="23356D"/>
                </a:solidFill>
                <a:latin typeface="Roboto"/>
                <a:ea typeface="Roboto"/>
                <a:cs typeface="Roboto"/>
                <a:sym typeface="Roboto"/>
              </a:rPr>
              <a:t> for organic search including </a:t>
            </a:r>
            <a:r>
              <a:rPr lang="en-US">
                <a:solidFill>
                  <a:srgbClr val="23356D"/>
                </a:solidFill>
                <a:latin typeface="Roboto"/>
                <a:ea typeface="Roboto"/>
                <a:cs typeface="Roboto"/>
                <a:sym typeface="Roboto"/>
              </a:rPr>
              <a:t>your</a:t>
            </a:r>
            <a:r>
              <a:rPr i="0" lang="en-US" u="none" cap="none" strike="noStrike">
                <a:solidFill>
                  <a:srgbClr val="23356D"/>
                </a:solidFill>
                <a:latin typeface="Roboto"/>
                <a:ea typeface="Roboto"/>
                <a:cs typeface="Roboto"/>
                <a:sym typeface="Roboto"/>
              </a:rPr>
              <a:t> website, social channels, blogs, and directory listings.  </a:t>
            </a:r>
            <a:endParaRPr i="0" u="none" cap="none" strike="noStrike">
              <a:solidFill>
                <a:srgbClr val="23356D"/>
              </a:solidFill>
              <a:latin typeface="Roboto"/>
              <a:ea typeface="Roboto"/>
              <a:cs typeface="Roboto"/>
              <a:sym typeface="Roboto"/>
            </a:endParaRPr>
          </a:p>
          <a:p>
            <a:pPr indent="0" lvl="0" marL="0" marR="0" rtl="0" algn="ctr">
              <a:lnSpc>
                <a:spcPct val="115000"/>
              </a:lnSpc>
              <a:spcBef>
                <a:spcPts val="0"/>
              </a:spcBef>
              <a:spcAft>
                <a:spcPts val="0"/>
              </a:spcAft>
              <a:buClr>
                <a:srgbClr val="000000"/>
              </a:buClr>
              <a:buSzPts val="800"/>
              <a:buFont typeface="Arial"/>
              <a:buNone/>
            </a:pPr>
            <a:r>
              <a:t/>
            </a:r>
            <a:endParaRPr>
              <a:solidFill>
                <a:srgbClr val="23356D"/>
              </a:solidFill>
              <a:latin typeface="Roboto"/>
              <a:ea typeface="Roboto"/>
              <a:cs typeface="Roboto"/>
              <a:sym typeface="Roboto"/>
            </a:endParaRPr>
          </a:p>
          <a:p>
            <a:pPr indent="0" lvl="0" marL="0" marR="0" rtl="0" algn="ctr">
              <a:lnSpc>
                <a:spcPct val="115000"/>
              </a:lnSpc>
              <a:spcBef>
                <a:spcPts val="0"/>
              </a:spcBef>
              <a:spcAft>
                <a:spcPts val="0"/>
              </a:spcAft>
              <a:buClr>
                <a:srgbClr val="000000"/>
              </a:buClr>
              <a:buSzPts val="800"/>
              <a:buFont typeface="Arial"/>
              <a:buNone/>
            </a:pPr>
            <a:r>
              <a:rPr i="0" lang="en-US" u="none" cap="none" strike="noStrike">
                <a:solidFill>
                  <a:srgbClr val="23356D"/>
                </a:solidFill>
                <a:latin typeface="Roboto"/>
                <a:ea typeface="Roboto"/>
                <a:cs typeface="Roboto"/>
                <a:sym typeface="Roboto"/>
              </a:rPr>
              <a:t>We use strategies, techniques and tactics to </a:t>
            </a:r>
            <a:r>
              <a:rPr lang="en-US">
                <a:solidFill>
                  <a:srgbClr val="23356D"/>
                </a:solidFill>
                <a:latin typeface="Roboto"/>
                <a:ea typeface="Roboto"/>
                <a:cs typeface="Roboto"/>
                <a:sym typeface="Roboto"/>
              </a:rPr>
              <a:t>increase the quality and quantity of organic search traffic to your website </a:t>
            </a:r>
            <a:r>
              <a:rPr i="0" lang="en-US" u="none" cap="none" strike="noStrike">
                <a:solidFill>
                  <a:srgbClr val="23356D"/>
                </a:solidFill>
                <a:latin typeface="Roboto"/>
                <a:ea typeface="Roboto"/>
                <a:cs typeface="Roboto"/>
                <a:sym typeface="Roboto"/>
              </a:rPr>
              <a:t>with a strong emphasis on content marketing and website</a:t>
            </a:r>
            <a:r>
              <a:rPr lang="en-US">
                <a:solidFill>
                  <a:srgbClr val="23356D"/>
                </a:solidFill>
                <a:latin typeface="Roboto"/>
                <a:ea typeface="Roboto"/>
                <a:cs typeface="Roboto"/>
                <a:sym typeface="Roboto"/>
              </a:rPr>
              <a:t> </a:t>
            </a:r>
            <a:r>
              <a:rPr i="0" lang="en-US" u="none" cap="none" strike="noStrike">
                <a:solidFill>
                  <a:srgbClr val="23356D"/>
                </a:solidFill>
                <a:latin typeface="Roboto"/>
                <a:ea typeface="Roboto"/>
                <a:cs typeface="Roboto"/>
                <a:sym typeface="Roboto"/>
              </a:rPr>
              <a:t>performance.</a:t>
            </a:r>
            <a:endParaRPr i="0" u="none" cap="none" strike="noStrike">
              <a:solidFill>
                <a:srgbClr val="23356D"/>
              </a:solidFill>
              <a:latin typeface="Roboto"/>
              <a:ea typeface="Roboto"/>
              <a:cs typeface="Roboto"/>
              <a:sym typeface="Roboto"/>
            </a:endParaRPr>
          </a:p>
          <a:p>
            <a:pPr indent="0" lvl="0" marL="0" marR="0" rtl="0" algn="ctr">
              <a:lnSpc>
                <a:spcPct val="115000"/>
              </a:lnSpc>
              <a:spcBef>
                <a:spcPts val="0"/>
              </a:spcBef>
              <a:spcAft>
                <a:spcPts val="0"/>
              </a:spcAft>
              <a:buClr>
                <a:srgbClr val="000000"/>
              </a:buClr>
              <a:buSzPts val="800"/>
              <a:buFont typeface="Arial"/>
              <a:buNone/>
            </a:pPr>
            <a:r>
              <a:rPr i="0" lang="en-US" u="none" cap="none" strike="noStrike">
                <a:solidFill>
                  <a:srgbClr val="23356D"/>
                </a:solidFill>
                <a:latin typeface="Roboto"/>
                <a:ea typeface="Roboto"/>
                <a:cs typeface="Roboto"/>
                <a:sym typeface="Roboto"/>
              </a:rPr>
              <a:t> </a:t>
            </a:r>
            <a:endParaRPr i="0" u="none" cap="none" strike="noStrike">
              <a:solidFill>
                <a:srgbClr val="23356D"/>
              </a:solidFill>
              <a:latin typeface="Roboto"/>
              <a:ea typeface="Roboto"/>
              <a:cs typeface="Roboto"/>
              <a:sym typeface="Roboto"/>
            </a:endParaRPr>
          </a:p>
          <a:p>
            <a:pPr indent="0" lvl="0" marL="0" marR="0" rtl="0" algn="ctr">
              <a:lnSpc>
                <a:spcPct val="115000"/>
              </a:lnSpc>
              <a:spcBef>
                <a:spcPts val="0"/>
              </a:spcBef>
              <a:spcAft>
                <a:spcPts val="0"/>
              </a:spcAft>
              <a:buClr>
                <a:srgbClr val="000000"/>
              </a:buClr>
              <a:buSzPts val="800"/>
              <a:buFont typeface="Arial"/>
              <a:buNone/>
            </a:pPr>
            <a:r>
              <a:rPr i="0" lang="en-US" sz="1600" u="none" cap="none" strike="noStrike">
                <a:solidFill>
                  <a:srgbClr val="23356D"/>
                </a:solidFill>
                <a:latin typeface="Oswald Medium"/>
                <a:ea typeface="Oswald Medium"/>
                <a:cs typeface="Oswald Medium"/>
                <a:sym typeface="Oswald Medium"/>
              </a:rPr>
              <a:t>Our SEO services include:</a:t>
            </a:r>
            <a:endParaRPr sz="1600">
              <a:solidFill>
                <a:srgbClr val="23356D"/>
              </a:solidFill>
              <a:latin typeface="Oswald Medium"/>
              <a:ea typeface="Oswald Medium"/>
              <a:cs typeface="Oswald Medium"/>
              <a:sym typeface="Oswald Medium"/>
            </a:endParaRPr>
          </a:p>
          <a:p>
            <a:pPr indent="0" lvl="0" marL="0" marR="0" rtl="0" algn="ctr">
              <a:lnSpc>
                <a:spcPct val="115000"/>
              </a:lnSpc>
              <a:spcBef>
                <a:spcPts val="0"/>
              </a:spcBef>
              <a:spcAft>
                <a:spcPts val="0"/>
              </a:spcAft>
              <a:buClr>
                <a:srgbClr val="000000"/>
              </a:buClr>
              <a:buSzPts val="800"/>
              <a:buFont typeface="Arial"/>
              <a:buNone/>
            </a:pPr>
            <a:r>
              <a:t/>
            </a:r>
            <a:endParaRPr>
              <a:solidFill>
                <a:srgbClr val="23356D"/>
              </a:solidFill>
              <a:latin typeface="Roboto"/>
              <a:ea typeface="Roboto"/>
              <a:cs typeface="Roboto"/>
              <a:sym typeface="Roboto"/>
            </a:endParaRPr>
          </a:p>
          <a:p>
            <a:pPr indent="0" lvl="0" marL="0" marR="0" rtl="0" algn="ctr">
              <a:lnSpc>
                <a:spcPct val="115000"/>
              </a:lnSpc>
              <a:spcBef>
                <a:spcPts val="0"/>
              </a:spcBef>
              <a:spcAft>
                <a:spcPts val="0"/>
              </a:spcAft>
              <a:buClr>
                <a:srgbClr val="000000"/>
              </a:buClr>
              <a:buSzPts val="800"/>
              <a:buFont typeface="Arial"/>
              <a:buNone/>
            </a:pPr>
            <a:r>
              <a:rPr lang="en-US" sz="1600">
                <a:solidFill>
                  <a:srgbClr val="23356D"/>
                </a:solidFill>
                <a:latin typeface="Oswald SemiBold"/>
                <a:ea typeface="Oswald SemiBold"/>
                <a:cs typeface="Oswald SemiBold"/>
                <a:sym typeface="Oswald SemiBold"/>
              </a:rPr>
              <a:t>On-Site SEO: </a:t>
            </a:r>
            <a:r>
              <a:rPr lang="en-US">
                <a:solidFill>
                  <a:srgbClr val="23356D"/>
                </a:solidFill>
                <a:latin typeface="Roboto"/>
                <a:ea typeface="Roboto"/>
                <a:cs typeface="Roboto"/>
                <a:sym typeface="Roboto"/>
              </a:rPr>
              <a:t>Keyword Research, Web Hosting, Google Analytics setup w/ conversion tracking, Internal link building, Proper set-up of meta tags and alt tags, Unique and keyword focused content</a:t>
            </a:r>
            <a:endParaRPr>
              <a:solidFill>
                <a:srgbClr val="23356D"/>
              </a:solidFill>
              <a:latin typeface="Roboto"/>
              <a:ea typeface="Roboto"/>
              <a:cs typeface="Roboto"/>
              <a:sym typeface="Roboto"/>
            </a:endParaRPr>
          </a:p>
          <a:p>
            <a:pPr indent="0" lvl="0" marL="0" marR="0" rtl="0" algn="ctr">
              <a:lnSpc>
                <a:spcPct val="115000"/>
              </a:lnSpc>
              <a:spcBef>
                <a:spcPts val="0"/>
              </a:spcBef>
              <a:spcAft>
                <a:spcPts val="0"/>
              </a:spcAft>
              <a:buClr>
                <a:schemeClr val="dk1"/>
              </a:buClr>
              <a:buSzPts val="1100"/>
              <a:buFont typeface="Arial"/>
              <a:buNone/>
            </a:pPr>
            <a:r>
              <a:t/>
            </a:r>
            <a:endParaRPr>
              <a:solidFill>
                <a:srgbClr val="23356D"/>
              </a:solidFill>
              <a:latin typeface="Roboto"/>
              <a:ea typeface="Roboto"/>
              <a:cs typeface="Roboto"/>
              <a:sym typeface="Roboto"/>
            </a:endParaRPr>
          </a:p>
          <a:p>
            <a:pPr indent="0" lvl="0" marL="0" rtl="0" algn="ctr">
              <a:lnSpc>
                <a:spcPct val="115000"/>
              </a:lnSpc>
              <a:spcBef>
                <a:spcPts val="0"/>
              </a:spcBef>
              <a:spcAft>
                <a:spcPts val="0"/>
              </a:spcAft>
              <a:buClr>
                <a:schemeClr val="dk1"/>
              </a:buClr>
              <a:buSzPts val="800"/>
              <a:buFont typeface="Arial"/>
              <a:buNone/>
            </a:pPr>
            <a:r>
              <a:rPr lang="en-US" sz="1600">
                <a:solidFill>
                  <a:srgbClr val="23356D"/>
                </a:solidFill>
                <a:latin typeface="Oswald SemiBold"/>
                <a:ea typeface="Oswald SemiBold"/>
                <a:cs typeface="Oswald SemiBold"/>
                <a:sym typeface="Oswald SemiBold"/>
              </a:rPr>
              <a:t>Off-Site SEO: </a:t>
            </a:r>
            <a:r>
              <a:rPr lang="en-US">
                <a:solidFill>
                  <a:srgbClr val="23356D"/>
                </a:solidFill>
                <a:latin typeface="Roboto"/>
                <a:ea typeface="Roboto"/>
                <a:cs typeface="Roboto"/>
                <a:sym typeface="Roboto"/>
              </a:rPr>
              <a:t>Directory Listing Management &amp; Link Building</a:t>
            </a:r>
            <a:endParaRPr>
              <a:solidFill>
                <a:srgbClr val="23356D"/>
              </a:solidFill>
              <a:latin typeface="Roboto"/>
              <a:ea typeface="Roboto"/>
              <a:cs typeface="Roboto"/>
              <a:sym typeface="Roboto"/>
            </a:endParaRPr>
          </a:p>
          <a:p>
            <a:pPr indent="0" lvl="0" marL="0" marR="0" rtl="0" algn="ctr">
              <a:lnSpc>
                <a:spcPct val="115000"/>
              </a:lnSpc>
              <a:spcBef>
                <a:spcPts val="0"/>
              </a:spcBef>
              <a:spcAft>
                <a:spcPts val="0"/>
              </a:spcAft>
              <a:buClr>
                <a:srgbClr val="000000"/>
              </a:buClr>
              <a:buSzPts val="800"/>
              <a:buFont typeface="Arial"/>
              <a:buNone/>
            </a:pPr>
            <a:r>
              <a:t/>
            </a:r>
            <a:endParaRPr>
              <a:solidFill>
                <a:srgbClr val="23356D"/>
              </a:solidFill>
              <a:latin typeface="Roboto"/>
              <a:ea typeface="Roboto"/>
              <a:cs typeface="Roboto"/>
              <a:sym typeface="Roboto"/>
            </a:endParaRPr>
          </a:p>
        </p:txBody>
      </p:sp>
      <p:cxnSp>
        <p:nvCxnSpPr>
          <p:cNvPr id="326" name="Google Shape;326;g293ce2cedf2_0_133"/>
          <p:cNvCxnSpPr/>
          <p:nvPr/>
        </p:nvCxnSpPr>
        <p:spPr>
          <a:xfrm>
            <a:off x="4271750" y="2646525"/>
            <a:ext cx="3258600" cy="0"/>
          </a:xfrm>
          <a:prstGeom prst="straightConnector1">
            <a:avLst/>
          </a:prstGeom>
          <a:noFill/>
          <a:ln cap="flat" cmpd="sng" w="9525">
            <a:solidFill>
              <a:srgbClr val="179AD3"/>
            </a:solidFill>
            <a:prstDash val="solid"/>
            <a:round/>
            <a:headEnd len="med" w="med" type="non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g293ce2cedf2_0_66"/>
          <p:cNvPicPr preferRelativeResize="0"/>
          <p:nvPr/>
        </p:nvPicPr>
        <p:blipFill rotWithShape="1">
          <a:blip r:embed="rId3">
            <a:alphaModFix/>
          </a:blip>
          <a:srcRect b="16739" l="1394" r="1733" t="2706"/>
          <a:stretch/>
        </p:blipFill>
        <p:spPr>
          <a:xfrm>
            <a:off x="12925" y="0"/>
            <a:ext cx="9144000" cy="5143501"/>
          </a:xfrm>
          <a:prstGeom prst="rect">
            <a:avLst/>
          </a:prstGeom>
          <a:noFill/>
          <a:ln>
            <a:noFill/>
          </a:ln>
        </p:spPr>
      </p:pic>
      <p:sp>
        <p:nvSpPr>
          <p:cNvPr id="332" name="Google Shape;332;g293ce2cedf2_0_66"/>
          <p:cNvSpPr txBox="1"/>
          <p:nvPr/>
        </p:nvSpPr>
        <p:spPr>
          <a:xfrm>
            <a:off x="602125" y="402375"/>
            <a:ext cx="8094300" cy="64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200">
                <a:solidFill>
                  <a:srgbClr val="073763"/>
                </a:solidFill>
                <a:latin typeface="Oswald"/>
                <a:ea typeface="Oswald"/>
                <a:cs typeface="Oswald"/>
                <a:sym typeface="Oswald"/>
              </a:rPr>
              <a:t>What is SEO?</a:t>
            </a:r>
            <a:endParaRPr b="1" sz="2200">
              <a:solidFill>
                <a:srgbClr val="073763"/>
              </a:solidFill>
              <a:latin typeface="Oswald"/>
              <a:ea typeface="Oswald"/>
              <a:cs typeface="Oswald"/>
              <a:sym typeface="Oswald"/>
            </a:endParaRPr>
          </a:p>
        </p:txBody>
      </p:sp>
      <p:sp>
        <p:nvSpPr>
          <p:cNvPr id="333" name="Google Shape;333;g293ce2cedf2_0_66"/>
          <p:cNvSpPr/>
          <p:nvPr/>
        </p:nvSpPr>
        <p:spPr>
          <a:xfrm>
            <a:off x="586445" y="1338150"/>
            <a:ext cx="2860800" cy="300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93ce2cedf2_0_66"/>
          <p:cNvSpPr txBox="1"/>
          <p:nvPr/>
        </p:nvSpPr>
        <p:spPr>
          <a:xfrm>
            <a:off x="704945" y="1469400"/>
            <a:ext cx="2623800" cy="2789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US" sz="1800">
                <a:latin typeface="Oswald"/>
                <a:ea typeface="Oswald"/>
                <a:cs typeface="Oswald"/>
                <a:sym typeface="Oswald"/>
              </a:rPr>
              <a:t>Think of SEO like </a:t>
            </a:r>
            <a:endParaRPr sz="1800">
              <a:latin typeface="Oswald"/>
              <a:ea typeface="Oswald"/>
              <a:cs typeface="Oswald"/>
              <a:sym typeface="Oswald"/>
            </a:endParaRPr>
          </a:p>
          <a:p>
            <a:pPr indent="0" lvl="0" marL="0" rtl="0" algn="ctr">
              <a:lnSpc>
                <a:spcPct val="115000"/>
              </a:lnSpc>
              <a:spcBef>
                <a:spcPts val="0"/>
              </a:spcBef>
              <a:spcAft>
                <a:spcPts val="0"/>
              </a:spcAft>
              <a:buClr>
                <a:schemeClr val="dk1"/>
              </a:buClr>
              <a:buSzPts val="1100"/>
              <a:buFont typeface="Arial"/>
              <a:buNone/>
            </a:pPr>
            <a:r>
              <a:rPr lang="en-US" sz="1800">
                <a:solidFill>
                  <a:srgbClr val="179AD3"/>
                </a:solidFill>
                <a:latin typeface="Oswald"/>
                <a:ea typeface="Oswald"/>
                <a:cs typeface="Oswald"/>
                <a:sym typeface="Oswald"/>
              </a:rPr>
              <a:t>paying rent to Google</a:t>
            </a:r>
            <a:r>
              <a:rPr lang="en-US" sz="1800">
                <a:latin typeface="Oswald"/>
                <a:ea typeface="Oswald"/>
                <a:cs typeface="Oswald"/>
                <a:sym typeface="Oswald"/>
              </a:rPr>
              <a:t> </a:t>
            </a:r>
            <a:endParaRPr sz="1800">
              <a:latin typeface="Oswald"/>
              <a:ea typeface="Oswald"/>
              <a:cs typeface="Oswald"/>
              <a:sym typeface="Oswald"/>
            </a:endParaRPr>
          </a:p>
          <a:p>
            <a:pPr indent="0" lvl="0" marL="0" rtl="0" algn="ctr">
              <a:lnSpc>
                <a:spcPct val="115000"/>
              </a:lnSpc>
              <a:spcBef>
                <a:spcPts val="0"/>
              </a:spcBef>
              <a:spcAft>
                <a:spcPts val="0"/>
              </a:spcAft>
              <a:buClr>
                <a:schemeClr val="dk1"/>
              </a:buClr>
              <a:buSzPts val="1100"/>
              <a:buFont typeface="Arial"/>
              <a:buNone/>
            </a:pPr>
            <a:r>
              <a:rPr lang="en-US" sz="1800">
                <a:latin typeface="Oswald"/>
                <a:ea typeface="Oswald"/>
                <a:cs typeface="Oswald"/>
                <a:sym typeface="Oswald"/>
              </a:rPr>
              <a:t>to have your website appear in a certain spot on a search results page.</a:t>
            </a:r>
            <a:endParaRPr sz="1800">
              <a:latin typeface="Oswald"/>
              <a:ea typeface="Oswald"/>
              <a:cs typeface="Oswald"/>
              <a:sym typeface="Oswald"/>
            </a:endParaRPr>
          </a:p>
          <a:p>
            <a:pPr indent="0" lvl="0" marL="0" rtl="0" algn="ctr">
              <a:lnSpc>
                <a:spcPct val="150000"/>
              </a:lnSpc>
              <a:spcBef>
                <a:spcPts val="0"/>
              </a:spcBef>
              <a:spcAft>
                <a:spcPts val="0"/>
              </a:spcAft>
              <a:buClr>
                <a:schemeClr val="dk1"/>
              </a:buClr>
              <a:buSzPts val="1100"/>
              <a:buFont typeface="Arial"/>
              <a:buNone/>
            </a:pPr>
            <a:r>
              <a:t/>
            </a:r>
            <a:endParaRPr sz="1300">
              <a:latin typeface="Oswald"/>
              <a:ea typeface="Oswald"/>
              <a:cs typeface="Oswald"/>
              <a:sym typeface="Oswald"/>
            </a:endParaRPr>
          </a:p>
          <a:p>
            <a:pPr indent="0" lvl="0" marL="0" rtl="0" algn="ctr">
              <a:lnSpc>
                <a:spcPct val="115000"/>
              </a:lnSpc>
              <a:spcBef>
                <a:spcPts val="0"/>
              </a:spcBef>
              <a:spcAft>
                <a:spcPts val="0"/>
              </a:spcAft>
              <a:buClr>
                <a:schemeClr val="dk1"/>
              </a:buClr>
              <a:buSzPts val="1100"/>
              <a:buFont typeface="Arial"/>
              <a:buNone/>
            </a:pPr>
            <a:r>
              <a:rPr lang="en-US">
                <a:latin typeface="Montserrat"/>
                <a:ea typeface="Montserrat"/>
                <a:cs typeface="Montserrat"/>
                <a:sym typeface="Montserrat"/>
              </a:rPr>
              <a:t>You should view SEO as a </a:t>
            </a:r>
            <a:r>
              <a:rPr i="1" lang="en-US">
                <a:latin typeface="Montserrat"/>
                <a:ea typeface="Montserrat"/>
                <a:cs typeface="Montserrat"/>
                <a:sym typeface="Montserrat"/>
              </a:rPr>
              <a:t>business</a:t>
            </a:r>
            <a:r>
              <a:rPr lang="en-US">
                <a:latin typeface="Montserrat"/>
                <a:ea typeface="Montserrat"/>
                <a:cs typeface="Montserrat"/>
                <a:sym typeface="Montserrat"/>
              </a:rPr>
              <a:t> expense, rather than a marketing expense.</a:t>
            </a:r>
            <a:endParaRPr>
              <a:latin typeface="Montserrat"/>
              <a:ea typeface="Montserrat"/>
              <a:cs typeface="Montserrat"/>
              <a:sym typeface="Montserrat"/>
            </a:endParaRPr>
          </a:p>
        </p:txBody>
      </p:sp>
      <p:pic>
        <p:nvPicPr>
          <p:cNvPr id="335" name="Google Shape;335;g293ce2cedf2_0_66"/>
          <p:cNvPicPr preferRelativeResize="0"/>
          <p:nvPr/>
        </p:nvPicPr>
        <p:blipFill rotWithShape="1">
          <a:blip r:embed="rId4">
            <a:alphaModFix/>
          </a:blip>
          <a:srcRect b="16984" l="0" r="0" t="0"/>
          <a:stretch/>
        </p:blipFill>
        <p:spPr>
          <a:xfrm>
            <a:off x="3811275" y="1129950"/>
            <a:ext cx="4645699" cy="3521402"/>
          </a:xfrm>
          <a:prstGeom prst="rect">
            <a:avLst/>
          </a:prstGeom>
          <a:noFill/>
          <a:ln>
            <a:noFill/>
          </a:ln>
        </p:spPr>
      </p:pic>
      <p:pic>
        <p:nvPicPr>
          <p:cNvPr id="336" name="Google Shape;336;g293ce2cedf2_0_66"/>
          <p:cNvPicPr preferRelativeResize="0"/>
          <p:nvPr/>
        </p:nvPicPr>
        <p:blipFill>
          <a:blip r:embed="rId5">
            <a:alphaModFix/>
          </a:blip>
          <a:stretch>
            <a:fillRect/>
          </a:stretch>
        </p:blipFill>
        <p:spPr>
          <a:xfrm>
            <a:off x="3492810" y="2356246"/>
            <a:ext cx="1202189" cy="615525"/>
          </a:xfrm>
          <a:prstGeom prst="rect">
            <a:avLst/>
          </a:prstGeom>
          <a:noFill/>
          <a:ln>
            <a:noFill/>
          </a:ln>
        </p:spPr>
      </p:pic>
      <p:pic>
        <p:nvPicPr>
          <p:cNvPr id="337" name="Google Shape;337;g293ce2cedf2_0_66"/>
          <p:cNvPicPr preferRelativeResize="0"/>
          <p:nvPr/>
        </p:nvPicPr>
        <p:blipFill rotWithShape="1">
          <a:blip r:embed="rId5">
            <a:alphaModFix/>
          </a:blip>
          <a:srcRect b="-4264" l="0" r="82504" t="0"/>
          <a:stretch/>
        </p:blipFill>
        <p:spPr>
          <a:xfrm>
            <a:off x="3300725" y="2633244"/>
            <a:ext cx="156031" cy="47608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descr="preencoded.png" id="127" name="Google Shape;127;p3"/>
          <p:cNvPicPr preferRelativeResize="0"/>
          <p:nvPr/>
        </p:nvPicPr>
        <p:blipFill rotWithShape="1">
          <a:blip r:embed="rId3">
            <a:alphaModFix/>
          </a:blip>
          <a:srcRect b="0" l="0" r="0" t="0"/>
          <a:stretch/>
        </p:blipFill>
        <p:spPr>
          <a:xfrm>
            <a:off x="0" y="407"/>
            <a:ext cx="9156700" cy="5136336"/>
          </a:xfrm>
          <a:prstGeom prst="rect">
            <a:avLst/>
          </a:prstGeom>
          <a:noFill/>
          <a:ln>
            <a:noFill/>
          </a:ln>
        </p:spPr>
      </p:pic>
      <p:pic>
        <p:nvPicPr>
          <p:cNvPr descr="preencoded.png" id="128" name="Google Shape;128;p3"/>
          <p:cNvPicPr preferRelativeResize="0"/>
          <p:nvPr/>
        </p:nvPicPr>
        <p:blipFill rotWithShape="1">
          <a:blip r:embed="rId4">
            <a:alphaModFix/>
          </a:blip>
          <a:srcRect b="0" l="0" r="0" t="0"/>
          <a:stretch/>
        </p:blipFill>
        <p:spPr>
          <a:xfrm>
            <a:off x="0" y="407"/>
            <a:ext cx="9156700" cy="5136336"/>
          </a:xfrm>
          <a:prstGeom prst="rect">
            <a:avLst/>
          </a:prstGeom>
          <a:noFill/>
          <a:ln>
            <a:noFill/>
          </a:ln>
        </p:spPr>
      </p:pic>
      <p:sp>
        <p:nvSpPr>
          <p:cNvPr id="129" name="Google Shape;129;p3"/>
          <p:cNvSpPr/>
          <p:nvPr/>
        </p:nvSpPr>
        <p:spPr>
          <a:xfrm>
            <a:off x="4286250" y="2286000"/>
            <a:ext cx="4095900" cy="11586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FFFFFF"/>
              </a:buClr>
              <a:buSzPts val="1600"/>
              <a:buFont typeface="Arial"/>
              <a:buNone/>
            </a:pPr>
            <a:r>
              <a:rPr b="1" i="0" lang="en-US" sz="1600" u="none" cap="none" strike="noStrike">
                <a:solidFill>
                  <a:srgbClr val="FFFFFF"/>
                </a:solidFill>
                <a:latin typeface="Arial"/>
                <a:ea typeface="Arial"/>
                <a:cs typeface="Arial"/>
                <a:sym typeface="Arial"/>
              </a:rPr>
              <a:t>General Brand Awareness</a:t>
            </a:r>
            <a:endParaRPr b="1" i="0" sz="1600" u="none" cap="none" strike="noStrike">
              <a:solidFill>
                <a:srgbClr val="FFFFFF"/>
              </a:solidFill>
              <a:latin typeface="Arial"/>
              <a:ea typeface="Arial"/>
              <a:cs typeface="Arial"/>
              <a:sym typeface="Arial"/>
            </a:endParaRPr>
          </a:p>
          <a:p>
            <a:pPr indent="0" lvl="0" marL="0" marR="0" rtl="0" algn="ctr">
              <a:lnSpc>
                <a:spcPct val="140000"/>
              </a:lnSpc>
              <a:spcBef>
                <a:spcPts val="0"/>
              </a:spcBef>
              <a:spcAft>
                <a:spcPts val="0"/>
              </a:spcAft>
              <a:buClr>
                <a:srgbClr val="FFFFFF"/>
              </a:buClr>
              <a:buSzPts val="1600"/>
              <a:buFont typeface="Arial"/>
              <a:buNone/>
            </a:pPr>
            <a:r>
              <a:rPr b="1" lang="en-US" sz="1600">
                <a:solidFill>
                  <a:srgbClr val="FFFFFF"/>
                </a:solidFill>
              </a:rPr>
              <a:t>Discoverability</a:t>
            </a:r>
            <a:endParaRPr b="1" sz="1600">
              <a:solidFill>
                <a:srgbClr val="FFFFFF"/>
              </a:solidFill>
            </a:endParaRPr>
          </a:p>
          <a:p>
            <a:pPr indent="0" lvl="0" marL="0" marR="0" rtl="0" algn="ctr">
              <a:lnSpc>
                <a:spcPct val="140000"/>
              </a:lnSpc>
              <a:spcBef>
                <a:spcPts val="0"/>
              </a:spcBef>
              <a:spcAft>
                <a:spcPts val="0"/>
              </a:spcAft>
              <a:buClr>
                <a:srgbClr val="FFFFFF"/>
              </a:buClr>
              <a:buSzPts val="1600"/>
              <a:buFont typeface="Arial"/>
              <a:buNone/>
            </a:pPr>
            <a:r>
              <a:rPr b="1" lang="en-US" sz="1600">
                <a:solidFill>
                  <a:srgbClr val="FFFFFF"/>
                </a:solidFill>
              </a:rPr>
              <a:t>Lead Generation</a:t>
            </a:r>
            <a:endParaRPr b="1" sz="1600">
              <a:solidFill>
                <a:srgbClr val="FFFFFF"/>
              </a:solidFill>
            </a:endParaRPr>
          </a:p>
        </p:txBody>
      </p:sp>
      <p:cxnSp>
        <p:nvCxnSpPr>
          <p:cNvPr id="130" name="Google Shape;130;p3"/>
          <p:cNvCxnSpPr/>
          <p:nvPr/>
        </p:nvCxnSpPr>
        <p:spPr>
          <a:xfrm>
            <a:off x="5334000" y="2047875"/>
            <a:ext cx="2190750" cy="0"/>
          </a:xfrm>
          <a:prstGeom prst="straightConnector1">
            <a:avLst/>
          </a:prstGeom>
          <a:noFill/>
          <a:ln cap="flat" cmpd="sng" w="19050">
            <a:solidFill>
              <a:srgbClr val="71C7EB"/>
            </a:solidFill>
            <a:prstDash val="solid"/>
            <a:round/>
            <a:headEnd len="sm" w="sm" type="none"/>
            <a:tailEnd len="sm" w="sm" type="none"/>
          </a:ln>
        </p:spPr>
      </p:cxnSp>
      <p:pic>
        <p:nvPicPr>
          <p:cNvPr descr="preencoded.png" id="131" name="Google Shape;131;p3"/>
          <p:cNvPicPr preferRelativeResize="0"/>
          <p:nvPr/>
        </p:nvPicPr>
        <p:blipFill rotWithShape="1">
          <a:blip r:embed="rId5">
            <a:alphaModFix/>
          </a:blip>
          <a:srcRect b="0" l="0" r="0" t="0"/>
          <a:stretch/>
        </p:blipFill>
        <p:spPr>
          <a:xfrm>
            <a:off x="1809750" y="1619897"/>
            <a:ext cx="1968500" cy="2068806"/>
          </a:xfrm>
          <a:prstGeom prst="rect">
            <a:avLst/>
          </a:prstGeom>
          <a:noFill/>
          <a:ln>
            <a:noFill/>
          </a:ln>
        </p:spPr>
      </p:pic>
      <p:sp>
        <p:nvSpPr>
          <p:cNvPr id="132" name="Google Shape;132;p3"/>
          <p:cNvSpPr/>
          <p:nvPr/>
        </p:nvSpPr>
        <p:spPr>
          <a:xfrm>
            <a:off x="4381500" y="1428750"/>
            <a:ext cx="3905250" cy="571500"/>
          </a:xfrm>
          <a:prstGeom prst="rect">
            <a:avLst/>
          </a:prstGeom>
          <a:noFill/>
          <a:ln>
            <a:noFill/>
          </a:ln>
        </p:spPr>
        <p:txBody>
          <a:bodyPr anchorCtr="0" anchor="t" bIns="0" lIns="0" spcFirstLastPara="1" rIns="0" wrap="square" tIns="0">
            <a:noAutofit/>
          </a:bodyPr>
          <a:lstStyle/>
          <a:p>
            <a:pPr indent="0" lvl="0" marL="0" marR="0" rtl="0" algn="ctr">
              <a:lnSpc>
                <a:spcPct val="139696"/>
              </a:lnSpc>
              <a:spcBef>
                <a:spcPts val="0"/>
              </a:spcBef>
              <a:spcAft>
                <a:spcPts val="0"/>
              </a:spcAft>
              <a:buClr>
                <a:srgbClr val="FFFFFF"/>
              </a:buClr>
              <a:buSzPts val="3300"/>
              <a:buFont typeface="Arial"/>
              <a:buNone/>
            </a:pPr>
            <a:r>
              <a:rPr b="1" i="0" lang="en-US" sz="3300" u="none" cap="none" strike="noStrike">
                <a:solidFill>
                  <a:srgbClr val="FFFFFF"/>
                </a:solidFill>
                <a:latin typeface="Arial"/>
                <a:ea typeface="Arial"/>
                <a:cs typeface="Arial"/>
                <a:sym typeface="Arial"/>
              </a:rPr>
              <a:t>CAMPAIGN GOALS</a:t>
            </a:r>
            <a:endParaRPr b="0" i="0" sz="33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descr="preencoded.png" id="343" name="Google Shape;343;p17"/>
          <p:cNvPicPr preferRelativeResize="0"/>
          <p:nvPr/>
        </p:nvPicPr>
        <p:blipFill rotWithShape="1">
          <a:blip r:embed="rId3">
            <a:alphaModFix/>
          </a:blip>
          <a:srcRect b="0" l="0" r="0" t="0"/>
          <a:stretch/>
        </p:blipFill>
        <p:spPr>
          <a:xfrm>
            <a:off x="0" y="407"/>
            <a:ext cx="9156700" cy="5136336"/>
          </a:xfrm>
          <a:prstGeom prst="rect">
            <a:avLst/>
          </a:prstGeom>
          <a:noFill/>
          <a:ln>
            <a:noFill/>
          </a:ln>
        </p:spPr>
      </p:pic>
      <p:sp>
        <p:nvSpPr>
          <p:cNvPr id="344" name="Google Shape;344;p17"/>
          <p:cNvSpPr/>
          <p:nvPr/>
        </p:nvSpPr>
        <p:spPr>
          <a:xfrm>
            <a:off x="4381500" y="476250"/>
            <a:ext cx="4381500" cy="285750"/>
          </a:xfrm>
          <a:prstGeom prst="rect">
            <a:avLst/>
          </a:prstGeom>
          <a:solidFill>
            <a:srgbClr val="233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7"/>
          <p:cNvSpPr/>
          <p:nvPr/>
        </p:nvSpPr>
        <p:spPr>
          <a:xfrm>
            <a:off x="3238500" y="285750"/>
            <a:ext cx="666750" cy="666750"/>
          </a:xfrm>
          <a:prstGeom prst="ellipse">
            <a:avLst/>
          </a:prstGeom>
          <a:solidFill>
            <a:srgbClr val="FFFFFF"/>
          </a:solidFill>
          <a:ln cap="flat" cmpd="sng" w="38100">
            <a:solidFill>
              <a:srgbClr val="2335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46" name="Google Shape;346;p17"/>
          <p:cNvPicPr preferRelativeResize="0"/>
          <p:nvPr/>
        </p:nvPicPr>
        <p:blipFill rotWithShape="1">
          <a:blip r:embed="rId4">
            <a:alphaModFix/>
          </a:blip>
          <a:srcRect b="0" l="0" r="0" t="0"/>
          <a:stretch/>
        </p:blipFill>
        <p:spPr>
          <a:xfrm>
            <a:off x="3335309" y="381000"/>
            <a:ext cx="435033" cy="457200"/>
          </a:xfrm>
          <a:prstGeom prst="rect">
            <a:avLst/>
          </a:prstGeom>
          <a:noFill/>
          <a:ln>
            <a:noFill/>
          </a:ln>
        </p:spPr>
      </p:pic>
      <p:cxnSp>
        <p:nvCxnSpPr>
          <p:cNvPr id="347" name="Google Shape;347;p17"/>
          <p:cNvCxnSpPr/>
          <p:nvPr/>
        </p:nvCxnSpPr>
        <p:spPr>
          <a:xfrm>
            <a:off x="4095750" y="190500"/>
            <a:ext cx="0" cy="4667250"/>
          </a:xfrm>
          <a:prstGeom prst="straightConnector1">
            <a:avLst/>
          </a:prstGeom>
          <a:noFill/>
          <a:ln cap="flat" cmpd="sng" w="19050">
            <a:solidFill>
              <a:srgbClr val="179AD3"/>
            </a:solidFill>
            <a:prstDash val="solid"/>
            <a:round/>
            <a:headEnd len="sm" w="sm" type="none"/>
            <a:tailEnd len="sm" w="sm" type="none"/>
          </a:ln>
        </p:spPr>
      </p:cxnSp>
      <p:sp>
        <p:nvSpPr>
          <p:cNvPr id="348" name="Google Shape;348;p17"/>
          <p:cNvSpPr/>
          <p:nvPr/>
        </p:nvSpPr>
        <p:spPr>
          <a:xfrm>
            <a:off x="4857750" y="95250"/>
            <a:ext cx="3333750" cy="2857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23356D"/>
              </a:buClr>
              <a:buSzPts val="2100"/>
              <a:buFont typeface="Arial"/>
              <a:buNone/>
            </a:pPr>
            <a:r>
              <a:rPr b="1" i="0" lang="en-US" sz="2100" u="none" cap="none" strike="noStrike">
                <a:solidFill>
                  <a:srgbClr val="23356D"/>
                </a:solidFill>
                <a:latin typeface="Arial"/>
                <a:ea typeface="Arial"/>
                <a:cs typeface="Arial"/>
                <a:sym typeface="Arial"/>
              </a:rPr>
              <a:t>SEO Plans &amp; Pricing</a:t>
            </a:r>
            <a:endParaRPr b="0" i="0" sz="2100" u="none" cap="none" strike="noStrike">
              <a:solidFill>
                <a:schemeClr val="dk1"/>
              </a:solidFill>
              <a:latin typeface="Calibri"/>
              <a:ea typeface="Calibri"/>
              <a:cs typeface="Calibri"/>
              <a:sym typeface="Calibri"/>
            </a:endParaRPr>
          </a:p>
        </p:txBody>
      </p:sp>
      <p:sp>
        <p:nvSpPr>
          <p:cNvPr id="349" name="Google Shape;349;p17"/>
          <p:cNvSpPr/>
          <p:nvPr/>
        </p:nvSpPr>
        <p:spPr>
          <a:xfrm>
            <a:off x="4381500" y="762000"/>
            <a:ext cx="4381500" cy="4191000"/>
          </a:xfrm>
          <a:prstGeom prst="rect">
            <a:avLst/>
          </a:prstGeom>
          <a:solidFill>
            <a:srgbClr val="FFFFFF"/>
          </a:solidFill>
          <a:ln cap="flat" cmpd="sng" w="9525">
            <a:solidFill>
              <a:srgbClr val="2335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0" name="Google Shape;350;p17"/>
          <p:cNvCxnSpPr/>
          <p:nvPr/>
        </p:nvCxnSpPr>
        <p:spPr>
          <a:xfrm>
            <a:off x="4381500" y="1095375"/>
            <a:ext cx="4381500" cy="0"/>
          </a:xfrm>
          <a:prstGeom prst="straightConnector1">
            <a:avLst/>
          </a:prstGeom>
          <a:noFill/>
          <a:ln cap="flat" cmpd="sng" w="19050">
            <a:solidFill>
              <a:srgbClr val="23356D"/>
            </a:solidFill>
            <a:prstDash val="solid"/>
            <a:round/>
            <a:headEnd len="sm" w="sm" type="none"/>
            <a:tailEnd len="sm" w="sm" type="none"/>
          </a:ln>
        </p:spPr>
      </p:cxnSp>
      <p:cxnSp>
        <p:nvCxnSpPr>
          <p:cNvPr id="351" name="Google Shape;351;p17"/>
          <p:cNvCxnSpPr/>
          <p:nvPr/>
        </p:nvCxnSpPr>
        <p:spPr>
          <a:xfrm>
            <a:off x="4381500" y="1285875"/>
            <a:ext cx="4381500" cy="0"/>
          </a:xfrm>
          <a:prstGeom prst="straightConnector1">
            <a:avLst/>
          </a:prstGeom>
          <a:noFill/>
          <a:ln cap="flat" cmpd="sng" w="19050">
            <a:solidFill>
              <a:srgbClr val="23356D"/>
            </a:solidFill>
            <a:prstDash val="solid"/>
            <a:round/>
            <a:headEnd len="sm" w="sm" type="none"/>
            <a:tailEnd len="sm" w="sm" type="none"/>
          </a:ln>
        </p:spPr>
      </p:cxnSp>
      <p:cxnSp>
        <p:nvCxnSpPr>
          <p:cNvPr id="352" name="Google Shape;352;p17"/>
          <p:cNvCxnSpPr/>
          <p:nvPr/>
        </p:nvCxnSpPr>
        <p:spPr>
          <a:xfrm>
            <a:off x="4381500" y="1476375"/>
            <a:ext cx="4381500" cy="0"/>
          </a:xfrm>
          <a:prstGeom prst="straightConnector1">
            <a:avLst/>
          </a:prstGeom>
          <a:noFill/>
          <a:ln cap="flat" cmpd="sng" w="19050">
            <a:solidFill>
              <a:srgbClr val="23356D"/>
            </a:solidFill>
            <a:prstDash val="solid"/>
            <a:round/>
            <a:headEnd len="sm" w="sm" type="none"/>
            <a:tailEnd len="sm" w="sm" type="none"/>
          </a:ln>
        </p:spPr>
      </p:cxnSp>
      <p:cxnSp>
        <p:nvCxnSpPr>
          <p:cNvPr id="353" name="Google Shape;353;p17"/>
          <p:cNvCxnSpPr/>
          <p:nvPr/>
        </p:nvCxnSpPr>
        <p:spPr>
          <a:xfrm>
            <a:off x="4381500" y="1666875"/>
            <a:ext cx="4381500" cy="0"/>
          </a:xfrm>
          <a:prstGeom prst="straightConnector1">
            <a:avLst/>
          </a:prstGeom>
          <a:noFill/>
          <a:ln cap="flat" cmpd="sng" w="19050">
            <a:solidFill>
              <a:srgbClr val="23356D"/>
            </a:solidFill>
            <a:prstDash val="solid"/>
            <a:round/>
            <a:headEnd len="sm" w="sm" type="none"/>
            <a:tailEnd len="sm" w="sm" type="none"/>
          </a:ln>
        </p:spPr>
      </p:cxnSp>
      <p:cxnSp>
        <p:nvCxnSpPr>
          <p:cNvPr id="354" name="Google Shape;354;p17"/>
          <p:cNvCxnSpPr/>
          <p:nvPr/>
        </p:nvCxnSpPr>
        <p:spPr>
          <a:xfrm>
            <a:off x="4381500" y="1857375"/>
            <a:ext cx="4381500" cy="0"/>
          </a:xfrm>
          <a:prstGeom prst="straightConnector1">
            <a:avLst/>
          </a:prstGeom>
          <a:noFill/>
          <a:ln cap="flat" cmpd="sng" w="19050">
            <a:solidFill>
              <a:srgbClr val="23356D"/>
            </a:solidFill>
            <a:prstDash val="solid"/>
            <a:round/>
            <a:headEnd len="sm" w="sm" type="none"/>
            <a:tailEnd len="sm" w="sm" type="none"/>
          </a:ln>
        </p:spPr>
      </p:cxnSp>
      <p:cxnSp>
        <p:nvCxnSpPr>
          <p:cNvPr id="355" name="Google Shape;355;p17"/>
          <p:cNvCxnSpPr/>
          <p:nvPr/>
        </p:nvCxnSpPr>
        <p:spPr>
          <a:xfrm>
            <a:off x="4381500" y="2047875"/>
            <a:ext cx="4381500" cy="0"/>
          </a:xfrm>
          <a:prstGeom prst="straightConnector1">
            <a:avLst/>
          </a:prstGeom>
          <a:noFill/>
          <a:ln cap="flat" cmpd="sng" w="19050">
            <a:solidFill>
              <a:srgbClr val="23356D"/>
            </a:solidFill>
            <a:prstDash val="solid"/>
            <a:round/>
            <a:headEnd len="sm" w="sm" type="none"/>
            <a:tailEnd len="sm" w="sm" type="none"/>
          </a:ln>
        </p:spPr>
      </p:cxnSp>
      <p:cxnSp>
        <p:nvCxnSpPr>
          <p:cNvPr id="356" name="Google Shape;356;p17"/>
          <p:cNvCxnSpPr/>
          <p:nvPr/>
        </p:nvCxnSpPr>
        <p:spPr>
          <a:xfrm>
            <a:off x="4381500" y="2238375"/>
            <a:ext cx="4381500" cy="0"/>
          </a:xfrm>
          <a:prstGeom prst="straightConnector1">
            <a:avLst/>
          </a:prstGeom>
          <a:noFill/>
          <a:ln cap="flat" cmpd="sng" w="19050">
            <a:solidFill>
              <a:srgbClr val="23356D"/>
            </a:solidFill>
            <a:prstDash val="solid"/>
            <a:round/>
            <a:headEnd len="sm" w="sm" type="none"/>
            <a:tailEnd len="sm" w="sm" type="none"/>
          </a:ln>
        </p:spPr>
      </p:cxnSp>
      <p:cxnSp>
        <p:nvCxnSpPr>
          <p:cNvPr id="357" name="Google Shape;357;p17"/>
          <p:cNvCxnSpPr/>
          <p:nvPr/>
        </p:nvCxnSpPr>
        <p:spPr>
          <a:xfrm>
            <a:off x="4381500" y="2428875"/>
            <a:ext cx="4381500" cy="0"/>
          </a:xfrm>
          <a:prstGeom prst="straightConnector1">
            <a:avLst/>
          </a:prstGeom>
          <a:noFill/>
          <a:ln cap="flat" cmpd="sng" w="19050">
            <a:solidFill>
              <a:srgbClr val="23356D"/>
            </a:solidFill>
            <a:prstDash val="solid"/>
            <a:round/>
            <a:headEnd len="sm" w="sm" type="none"/>
            <a:tailEnd len="sm" w="sm" type="none"/>
          </a:ln>
        </p:spPr>
      </p:cxnSp>
      <p:cxnSp>
        <p:nvCxnSpPr>
          <p:cNvPr id="358" name="Google Shape;358;p17"/>
          <p:cNvCxnSpPr/>
          <p:nvPr/>
        </p:nvCxnSpPr>
        <p:spPr>
          <a:xfrm>
            <a:off x="4381500" y="2619375"/>
            <a:ext cx="4381500" cy="0"/>
          </a:xfrm>
          <a:prstGeom prst="straightConnector1">
            <a:avLst/>
          </a:prstGeom>
          <a:noFill/>
          <a:ln cap="flat" cmpd="sng" w="19050">
            <a:solidFill>
              <a:srgbClr val="23356D"/>
            </a:solidFill>
            <a:prstDash val="solid"/>
            <a:round/>
            <a:headEnd len="sm" w="sm" type="none"/>
            <a:tailEnd len="sm" w="sm" type="none"/>
          </a:ln>
        </p:spPr>
      </p:cxnSp>
      <p:cxnSp>
        <p:nvCxnSpPr>
          <p:cNvPr id="359" name="Google Shape;359;p17"/>
          <p:cNvCxnSpPr/>
          <p:nvPr/>
        </p:nvCxnSpPr>
        <p:spPr>
          <a:xfrm>
            <a:off x="4381500" y="2809875"/>
            <a:ext cx="4381500" cy="0"/>
          </a:xfrm>
          <a:prstGeom prst="straightConnector1">
            <a:avLst/>
          </a:prstGeom>
          <a:noFill/>
          <a:ln cap="flat" cmpd="sng" w="19050">
            <a:solidFill>
              <a:srgbClr val="23356D"/>
            </a:solidFill>
            <a:prstDash val="solid"/>
            <a:round/>
            <a:headEnd len="sm" w="sm" type="none"/>
            <a:tailEnd len="sm" w="sm" type="none"/>
          </a:ln>
        </p:spPr>
      </p:cxnSp>
      <p:cxnSp>
        <p:nvCxnSpPr>
          <p:cNvPr id="360" name="Google Shape;360;p17"/>
          <p:cNvCxnSpPr/>
          <p:nvPr/>
        </p:nvCxnSpPr>
        <p:spPr>
          <a:xfrm>
            <a:off x="4381500" y="3000375"/>
            <a:ext cx="4381500" cy="0"/>
          </a:xfrm>
          <a:prstGeom prst="straightConnector1">
            <a:avLst/>
          </a:prstGeom>
          <a:noFill/>
          <a:ln cap="flat" cmpd="sng" w="19050">
            <a:solidFill>
              <a:srgbClr val="23356D"/>
            </a:solidFill>
            <a:prstDash val="solid"/>
            <a:round/>
            <a:headEnd len="sm" w="sm" type="none"/>
            <a:tailEnd len="sm" w="sm" type="none"/>
          </a:ln>
        </p:spPr>
      </p:cxnSp>
      <p:cxnSp>
        <p:nvCxnSpPr>
          <p:cNvPr id="361" name="Google Shape;361;p17"/>
          <p:cNvCxnSpPr/>
          <p:nvPr/>
        </p:nvCxnSpPr>
        <p:spPr>
          <a:xfrm>
            <a:off x="4381500" y="3190875"/>
            <a:ext cx="4381500" cy="0"/>
          </a:xfrm>
          <a:prstGeom prst="straightConnector1">
            <a:avLst/>
          </a:prstGeom>
          <a:noFill/>
          <a:ln cap="flat" cmpd="sng" w="19050">
            <a:solidFill>
              <a:srgbClr val="23356D"/>
            </a:solidFill>
            <a:prstDash val="solid"/>
            <a:round/>
            <a:headEnd len="sm" w="sm" type="none"/>
            <a:tailEnd len="sm" w="sm" type="none"/>
          </a:ln>
        </p:spPr>
      </p:cxnSp>
      <p:cxnSp>
        <p:nvCxnSpPr>
          <p:cNvPr id="362" name="Google Shape;362;p17"/>
          <p:cNvCxnSpPr/>
          <p:nvPr/>
        </p:nvCxnSpPr>
        <p:spPr>
          <a:xfrm>
            <a:off x="4381500" y="3381375"/>
            <a:ext cx="4381500" cy="0"/>
          </a:xfrm>
          <a:prstGeom prst="straightConnector1">
            <a:avLst/>
          </a:prstGeom>
          <a:noFill/>
          <a:ln cap="flat" cmpd="sng" w="19050">
            <a:solidFill>
              <a:srgbClr val="23356D"/>
            </a:solidFill>
            <a:prstDash val="solid"/>
            <a:round/>
            <a:headEnd len="sm" w="sm" type="none"/>
            <a:tailEnd len="sm" w="sm" type="none"/>
          </a:ln>
        </p:spPr>
      </p:cxnSp>
      <p:cxnSp>
        <p:nvCxnSpPr>
          <p:cNvPr id="363" name="Google Shape;363;p17"/>
          <p:cNvCxnSpPr/>
          <p:nvPr/>
        </p:nvCxnSpPr>
        <p:spPr>
          <a:xfrm>
            <a:off x="4381500" y="3571875"/>
            <a:ext cx="4381500" cy="0"/>
          </a:xfrm>
          <a:prstGeom prst="straightConnector1">
            <a:avLst/>
          </a:prstGeom>
          <a:noFill/>
          <a:ln cap="flat" cmpd="sng" w="19050">
            <a:solidFill>
              <a:srgbClr val="23356D"/>
            </a:solidFill>
            <a:prstDash val="solid"/>
            <a:round/>
            <a:headEnd len="sm" w="sm" type="none"/>
            <a:tailEnd len="sm" w="sm" type="none"/>
          </a:ln>
        </p:spPr>
      </p:cxnSp>
      <p:cxnSp>
        <p:nvCxnSpPr>
          <p:cNvPr id="364" name="Google Shape;364;p17"/>
          <p:cNvCxnSpPr/>
          <p:nvPr/>
        </p:nvCxnSpPr>
        <p:spPr>
          <a:xfrm>
            <a:off x="4381500" y="3762375"/>
            <a:ext cx="4381500" cy="0"/>
          </a:xfrm>
          <a:prstGeom prst="straightConnector1">
            <a:avLst/>
          </a:prstGeom>
          <a:noFill/>
          <a:ln cap="flat" cmpd="sng" w="19050">
            <a:solidFill>
              <a:srgbClr val="23356D"/>
            </a:solidFill>
            <a:prstDash val="solid"/>
            <a:round/>
            <a:headEnd len="sm" w="sm" type="none"/>
            <a:tailEnd len="sm" w="sm" type="none"/>
          </a:ln>
        </p:spPr>
      </p:cxnSp>
      <p:cxnSp>
        <p:nvCxnSpPr>
          <p:cNvPr id="365" name="Google Shape;365;p17"/>
          <p:cNvCxnSpPr/>
          <p:nvPr/>
        </p:nvCxnSpPr>
        <p:spPr>
          <a:xfrm>
            <a:off x="4381500" y="3952875"/>
            <a:ext cx="4381500" cy="0"/>
          </a:xfrm>
          <a:prstGeom prst="straightConnector1">
            <a:avLst/>
          </a:prstGeom>
          <a:noFill/>
          <a:ln cap="flat" cmpd="sng" w="19050">
            <a:solidFill>
              <a:srgbClr val="23356D"/>
            </a:solidFill>
            <a:prstDash val="solid"/>
            <a:round/>
            <a:headEnd len="sm" w="sm" type="none"/>
            <a:tailEnd len="sm" w="sm" type="none"/>
          </a:ln>
        </p:spPr>
      </p:cxnSp>
      <p:cxnSp>
        <p:nvCxnSpPr>
          <p:cNvPr id="366" name="Google Shape;366;p17"/>
          <p:cNvCxnSpPr/>
          <p:nvPr/>
        </p:nvCxnSpPr>
        <p:spPr>
          <a:xfrm>
            <a:off x="4381500" y="4143375"/>
            <a:ext cx="4381500" cy="0"/>
          </a:xfrm>
          <a:prstGeom prst="straightConnector1">
            <a:avLst/>
          </a:prstGeom>
          <a:noFill/>
          <a:ln cap="flat" cmpd="sng" w="19050">
            <a:solidFill>
              <a:srgbClr val="23356D"/>
            </a:solidFill>
            <a:prstDash val="solid"/>
            <a:round/>
            <a:headEnd len="sm" w="sm" type="none"/>
            <a:tailEnd len="sm" w="sm" type="none"/>
          </a:ln>
        </p:spPr>
      </p:cxnSp>
      <p:cxnSp>
        <p:nvCxnSpPr>
          <p:cNvPr id="367" name="Google Shape;367;p17"/>
          <p:cNvCxnSpPr/>
          <p:nvPr/>
        </p:nvCxnSpPr>
        <p:spPr>
          <a:xfrm>
            <a:off x="4381500" y="4333875"/>
            <a:ext cx="4381500" cy="0"/>
          </a:xfrm>
          <a:prstGeom prst="straightConnector1">
            <a:avLst/>
          </a:prstGeom>
          <a:noFill/>
          <a:ln cap="flat" cmpd="sng" w="19050">
            <a:solidFill>
              <a:srgbClr val="23356D"/>
            </a:solidFill>
            <a:prstDash val="solid"/>
            <a:round/>
            <a:headEnd len="sm" w="sm" type="none"/>
            <a:tailEnd len="sm" w="sm" type="none"/>
          </a:ln>
        </p:spPr>
      </p:cxnSp>
      <p:cxnSp>
        <p:nvCxnSpPr>
          <p:cNvPr id="368" name="Google Shape;368;p17"/>
          <p:cNvCxnSpPr/>
          <p:nvPr/>
        </p:nvCxnSpPr>
        <p:spPr>
          <a:xfrm>
            <a:off x="4381500" y="904875"/>
            <a:ext cx="4381500" cy="0"/>
          </a:xfrm>
          <a:prstGeom prst="straightConnector1">
            <a:avLst/>
          </a:prstGeom>
          <a:noFill/>
          <a:ln cap="flat" cmpd="sng" w="19050">
            <a:solidFill>
              <a:srgbClr val="23356D"/>
            </a:solidFill>
            <a:prstDash val="solid"/>
            <a:round/>
            <a:headEnd len="sm" w="sm" type="none"/>
            <a:tailEnd len="sm" w="sm" type="none"/>
          </a:ln>
        </p:spPr>
      </p:cxnSp>
      <p:cxnSp>
        <p:nvCxnSpPr>
          <p:cNvPr id="369" name="Google Shape;369;p17"/>
          <p:cNvCxnSpPr/>
          <p:nvPr/>
        </p:nvCxnSpPr>
        <p:spPr>
          <a:xfrm>
            <a:off x="4381500" y="4524375"/>
            <a:ext cx="4381500" cy="0"/>
          </a:xfrm>
          <a:prstGeom prst="straightConnector1">
            <a:avLst/>
          </a:prstGeom>
          <a:noFill/>
          <a:ln cap="flat" cmpd="sng" w="19050">
            <a:solidFill>
              <a:srgbClr val="23356D"/>
            </a:solidFill>
            <a:prstDash val="solid"/>
            <a:round/>
            <a:headEnd len="sm" w="sm" type="none"/>
            <a:tailEnd len="sm" w="sm" type="none"/>
          </a:ln>
        </p:spPr>
      </p:cxnSp>
      <p:cxnSp>
        <p:nvCxnSpPr>
          <p:cNvPr id="370" name="Google Shape;370;p17"/>
          <p:cNvCxnSpPr/>
          <p:nvPr/>
        </p:nvCxnSpPr>
        <p:spPr>
          <a:xfrm>
            <a:off x="6524625" y="762000"/>
            <a:ext cx="0" cy="4191000"/>
          </a:xfrm>
          <a:prstGeom prst="straightConnector1">
            <a:avLst/>
          </a:prstGeom>
          <a:noFill/>
          <a:ln cap="flat" cmpd="sng" w="19050">
            <a:solidFill>
              <a:srgbClr val="23356D"/>
            </a:solidFill>
            <a:prstDash val="solid"/>
            <a:round/>
            <a:headEnd len="sm" w="sm" type="none"/>
            <a:tailEnd len="sm" w="sm" type="none"/>
          </a:ln>
        </p:spPr>
      </p:cxnSp>
      <p:cxnSp>
        <p:nvCxnSpPr>
          <p:cNvPr id="371" name="Google Shape;371;p17"/>
          <p:cNvCxnSpPr/>
          <p:nvPr/>
        </p:nvCxnSpPr>
        <p:spPr>
          <a:xfrm>
            <a:off x="7286625" y="762000"/>
            <a:ext cx="0" cy="4191000"/>
          </a:xfrm>
          <a:prstGeom prst="straightConnector1">
            <a:avLst/>
          </a:prstGeom>
          <a:noFill/>
          <a:ln cap="flat" cmpd="sng" w="19050">
            <a:solidFill>
              <a:srgbClr val="23356D"/>
            </a:solidFill>
            <a:prstDash val="solid"/>
            <a:round/>
            <a:headEnd len="sm" w="sm" type="none"/>
            <a:tailEnd len="sm" w="sm" type="none"/>
          </a:ln>
        </p:spPr>
      </p:cxnSp>
      <p:cxnSp>
        <p:nvCxnSpPr>
          <p:cNvPr id="372" name="Google Shape;372;p17"/>
          <p:cNvCxnSpPr/>
          <p:nvPr/>
        </p:nvCxnSpPr>
        <p:spPr>
          <a:xfrm>
            <a:off x="8048625" y="762000"/>
            <a:ext cx="0" cy="4191000"/>
          </a:xfrm>
          <a:prstGeom prst="straightConnector1">
            <a:avLst/>
          </a:prstGeom>
          <a:noFill/>
          <a:ln cap="flat" cmpd="sng" w="19050">
            <a:solidFill>
              <a:srgbClr val="23356D"/>
            </a:solidFill>
            <a:prstDash val="solid"/>
            <a:round/>
            <a:headEnd len="sm" w="sm" type="none"/>
            <a:tailEnd len="sm" w="sm" type="none"/>
          </a:ln>
        </p:spPr>
      </p:cxnSp>
      <p:cxnSp>
        <p:nvCxnSpPr>
          <p:cNvPr id="373" name="Google Shape;373;p17"/>
          <p:cNvCxnSpPr/>
          <p:nvPr/>
        </p:nvCxnSpPr>
        <p:spPr>
          <a:xfrm>
            <a:off x="8048625" y="476250"/>
            <a:ext cx="0" cy="285750"/>
          </a:xfrm>
          <a:prstGeom prst="straightConnector1">
            <a:avLst/>
          </a:prstGeom>
          <a:noFill/>
          <a:ln cap="flat" cmpd="sng" w="19050">
            <a:solidFill>
              <a:srgbClr val="FFFFFF"/>
            </a:solidFill>
            <a:prstDash val="solid"/>
            <a:round/>
            <a:headEnd len="sm" w="sm" type="none"/>
            <a:tailEnd len="sm" w="sm" type="none"/>
          </a:ln>
        </p:spPr>
      </p:cxnSp>
      <p:cxnSp>
        <p:nvCxnSpPr>
          <p:cNvPr id="374" name="Google Shape;374;p17"/>
          <p:cNvCxnSpPr/>
          <p:nvPr/>
        </p:nvCxnSpPr>
        <p:spPr>
          <a:xfrm>
            <a:off x="6524625" y="476250"/>
            <a:ext cx="0" cy="285750"/>
          </a:xfrm>
          <a:prstGeom prst="straightConnector1">
            <a:avLst/>
          </a:prstGeom>
          <a:noFill/>
          <a:ln cap="flat" cmpd="sng" w="19050">
            <a:solidFill>
              <a:srgbClr val="FFFFFF"/>
            </a:solidFill>
            <a:prstDash val="solid"/>
            <a:round/>
            <a:headEnd len="sm" w="sm" type="none"/>
            <a:tailEnd len="sm" w="sm" type="none"/>
          </a:ln>
        </p:spPr>
      </p:cxnSp>
      <p:cxnSp>
        <p:nvCxnSpPr>
          <p:cNvPr id="375" name="Google Shape;375;p17"/>
          <p:cNvCxnSpPr/>
          <p:nvPr/>
        </p:nvCxnSpPr>
        <p:spPr>
          <a:xfrm>
            <a:off x="7286625" y="476250"/>
            <a:ext cx="0" cy="285750"/>
          </a:xfrm>
          <a:prstGeom prst="straightConnector1">
            <a:avLst/>
          </a:prstGeom>
          <a:noFill/>
          <a:ln cap="flat" cmpd="sng" w="19050">
            <a:solidFill>
              <a:srgbClr val="FFFFFF"/>
            </a:solidFill>
            <a:prstDash val="solid"/>
            <a:round/>
            <a:headEnd len="sm" w="sm" type="none"/>
            <a:tailEnd len="sm" w="sm" type="none"/>
          </a:ln>
        </p:spPr>
      </p:cxnSp>
      <p:sp>
        <p:nvSpPr>
          <p:cNvPr id="376" name="Google Shape;376;p17"/>
          <p:cNvSpPr/>
          <p:nvPr/>
        </p:nvSpPr>
        <p:spPr>
          <a:xfrm>
            <a:off x="4381500" y="762000"/>
            <a:ext cx="209550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79AD3"/>
              </a:buClr>
              <a:buSzPts val="800"/>
              <a:buFont typeface="Arial"/>
              <a:buNone/>
            </a:pPr>
            <a:r>
              <a:rPr b="1" i="0" lang="en-US" sz="800" u="none" cap="none" strike="noStrike">
                <a:solidFill>
                  <a:srgbClr val="179AD3"/>
                </a:solidFill>
                <a:latin typeface="Arial"/>
                <a:ea typeface="Arial"/>
                <a:cs typeface="Arial"/>
                <a:sym typeface="Arial"/>
              </a:rPr>
              <a:t>Pricing (Per Month) </a:t>
            </a:r>
            <a:br>
              <a:rPr b="1" i="0" lang="en-US" sz="800" u="none" cap="none" strike="noStrike">
                <a:solidFill>
                  <a:srgbClr val="179AD3"/>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377" name="Google Shape;377;p17"/>
          <p:cNvSpPr/>
          <p:nvPr/>
        </p:nvSpPr>
        <p:spPr>
          <a:xfrm>
            <a:off x="6572250" y="476250"/>
            <a:ext cx="666750" cy="190500"/>
          </a:xfrm>
          <a:prstGeom prst="rect">
            <a:avLst/>
          </a:prstGeom>
          <a:noFill/>
          <a:ln>
            <a:noFill/>
          </a:ln>
        </p:spPr>
        <p:txBody>
          <a:bodyPr anchorCtr="0" anchor="t" bIns="0" lIns="0" spcFirstLastPara="1" rIns="0" wrap="square" tIns="0">
            <a:noAutofit/>
          </a:bodyPr>
          <a:lstStyle/>
          <a:p>
            <a:pPr indent="0" lvl="0" marL="0" marR="0" rtl="0" algn="ctr">
              <a:lnSpc>
                <a:spcPct val="139166"/>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Local</a:t>
            </a:r>
            <a:br>
              <a:rPr b="1" i="0" lang="en-US" sz="1200" u="none" cap="none" strike="noStrike">
                <a:solidFill>
                  <a:srgbClr val="FFFFFF"/>
                </a:solidFill>
                <a:latin typeface="Arial"/>
                <a:ea typeface="Arial"/>
                <a:cs typeface="Arial"/>
                <a:sym typeface="Arial"/>
              </a:rPr>
            </a:br>
            <a:endParaRPr b="0" i="0" sz="1200" u="none" cap="none" strike="noStrike">
              <a:solidFill>
                <a:schemeClr val="dk1"/>
              </a:solidFill>
              <a:latin typeface="Calibri"/>
              <a:ea typeface="Calibri"/>
              <a:cs typeface="Calibri"/>
              <a:sym typeface="Calibri"/>
            </a:endParaRPr>
          </a:p>
        </p:txBody>
      </p:sp>
      <p:sp>
        <p:nvSpPr>
          <p:cNvPr id="378" name="Google Shape;378;p17"/>
          <p:cNvSpPr/>
          <p:nvPr/>
        </p:nvSpPr>
        <p:spPr>
          <a:xfrm>
            <a:off x="7334250" y="476250"/>
            <a:ext cx="666750" cy="190500"/>
          </a:xfrm>
          <a:prstGeom prst="rect">
            <a:avLst/>
          </a:prstGeom>
          <a:noFill/>
          <a:ln>
            <a:noFill/>
          </a:ln>
        </p:spPr>
        <p:txBody>
          <a:bodyPr anchorCtr="0" anchor="t" bIns="0" lIns="0" spcFirstLastPara="1" rIns="0" wrap="square" tIns="0">
            <a:noAutofit/>
          </a:bodyPr>
          <a:lstStyle/>
          <a:p>
            <a:pPr indent="0" lvl="0" marL="0" marR="0" rtl="0" algn="ctr">
              <a:lnSpc>
                <a:spcPct val="139166"/>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Regional</a:t>
            </a:r>
            <a:br>
              <a:rPr b="1" i="0" lang="en-US" sz="1200" u="none" cap="none" strike="noStrike">
                <a:solidFill>
                  <a:srgbClr val="FFFFFF"/>
                </a:solidFill>
                <a:latin typeface="Arial"/>
                <a:ea typeface="Arial"/>
                <a:cs typeface="Arial"/>
                <a:sym typeface="Arial"/>
              </a:rPr>
            </a:br>
            <a:endParaRPr b="0" i="0" sz="1200" u="none" cap="none" strike="noStrike">
              <a:solidFill>
                <a:schemeClr val="dk1"/>
              </a:solidFill>
              <a:latin typeface="Calibri"/>
              <a:ea typeface="Calibri"/>
              <a:cs typeface="Calibri"/>
              <a:sym typeface="Calibri"/>
            </a:endParaRPr>
          </a:p>
        </p:txBody>
      </p:sp>
      <p:sp>
        <p:nvSpPr>
          <p:cNvPr id="379" name="Google Shape;379;p17"/>
          <p:cNvSpPr/>
          <p:nvPr/>
        </p:nvSpPr>
        <p:spPr>
          <a:xfrm>
            <a:off x="8096250" y="476250"/>
            <a:ext cx="666750" cy="190500"/>
          </a:xfrm>
          <a:prstGeom prst="rect">
            <a:avLst/>
          </a:prstGeom>
          <a:noFill/>
          <a:ln>
            <a:noFill/>
          </a:ln>
        </p:spPr>
        <p:txBody>
          <a:bodyPr anchorCtr="0" anchor="t" bIns="0" lIns="0" spcFirstLastPara="1" rIns="0" wrap="square" tIns="0">
            <a:noAutofit/>
          </a:bodyPr>
          <a:lstStyle/>
          <a:p>
            <a:pPr indent="0" lvl="0" marL="0" marR="0" rtl="0" algn="ctr">
              <a:lnSpc>
                <a:spcPct val="139166"/>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Premier</a:t>
            </a:r>
            <a:br>
              <a:rPr b="1" i="0" lang="en-US" sz="1200" u="none" cap="none" strike="noStrike">
                <a:solidFill>
                  <a:srgbClr val="FFFFFF"/>
                </a:solidFill>
                <a:latin typeface="Arial"/>
                <a:ea typeface="Arial"/>
                <a:cs typeface="Arial"/>
                <a:sym typeface="Arial"/>
              </a:rPr>
            </a:br>
            <a:endParaRPr b="0" i="0" sz="1200" u="none" cap="none" strike="noStrike">
              <a:solidFill>
                <a:schemeClr val="dk1"/>
              </a:solidFill>
              <a:latin typeface="Calibri"/>
              <a:ea typeface="Calibri"/>
              <a:cs typeface="Calibri"/>
              <a:sym typeface="Calibri"/>
            </a:endParaRPr>
          </a:p>
        </p:txBody>
      </p:sp>
      <p:sp>
        <p:nvSpPr>
          <p:cNvPr id="380" name="Google Shape;380;p17"/>
          <p:cNvSpPr/>
          <p:nvPr/>
        </p:nvSpPr>
        <p:spPr>
          <a:xfrm>
            <a:off x="4381500" y="952500"/>
            <a:ext cx="209550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Number of Key-phrases Optimized</a:t>
            </a:r>
            <a:br>
              <a:rPr b="0" i="0" lang="en-US" sz="800" u="none" cap="none" strike="noStrike">
                <a:solidFill>
                  <a:srgbClr val="000000"/>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381" name="Google Shape;381;p17"/>
          <p:cNvSpPr/>
          <p:nvPr/>
        </p:nvSpPr>
        <p:spPr>
          <a:xfrm>
            <a:off x="4381500" y="1143000"/>
            <a:ext cx="209550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Short-form content (300 words)</a:t>
            </a:r>
            <a:br>
              <a:rPr b="0" i="0" lang="en-US" sz="800" u="none" cap="none" strike="noStrike">
                <a:solidFill>
                  <a:srgbClr val="000000"/>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382" name="Google Shape;382;p17"/>
          <p:cNvSpPr/>
          <p:nvPr/>
        </p:nvSpPr>
        <p:spPr>
          <a:xfrm>
            <a:off x="4381500" y="1333500"/>
            <a:ext cx="209550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Basic website updates</a:t>
            </a:r>
            <a:br>
              <a:rPr b="0" i="0" lang="en-US" sz="800" u="none" cap="none" strike="noStrike">
                <a:solidFill>
                  <a:srgbClr val="000000"/>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383" name="Google Shape;383;p17"/>
          <p:cNvSpPr/>
          <p:nvPr/>
        </p:nvSpPr>
        <p:spPr>
          <a:xfrm>
            <a:off x="4381500" y="1524000"/>
            <a:ext cx="209550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Additional website pages  </a:t>
            </a:r>
            <a:br>
              <a:rPr b="0" i="0" lang="en-US" sz="800" u="none" cap="none" strike="noStrike">
                <a:solidFill>
                  <a:srgbClr val="000000"/>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384" name="Google Shape;384;p17"/>
          <p:cNvSpPr/>
          <p:nvPr/>
        </p:nvSpPr>
        <p:spPr>
          <a:xfrm>
            <a:off x="4381500" y="1714500"/>
            <a:ext cx="209550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*Web hosting on dedicated server</a:t>
            </a:r>
            <a:br>
              <a:rPr b="0" i="0" lang="en-US" sz="800" u="none" cap="none" strike="noStrike">
                <a:solidFill>
                  <a:srgbClr val="000000"/>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385" name="Google Shape;385;p17"/>
          <p:cNvSpPr/>
          <p:nvPr/>
        </p:nvSpPr>
        <p:spPr>
          <a:xfrm>
            <a:off x="4381500" y="1905000"/>
            <a:ext cx="209550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Key-phrase research and selection</a:t>
            </a:r>
            <a:br>
              <a:rPr b="0" i="0" lang="en-US" sz="800" u="none" cap="none" strike="noStrike">
                <a:solidFill>
                  <a:srgbClr val="000000"/>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386" name="Google Shape;386;p17"/>
          <p:cNvSpPr/>
          <p:nvPr/>
        </p:nvSpPr>
        <p:spPr>
          <a:xfrm>
            <a:off x="4381500" y="2095500"/>
            <a:ext cx="209550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Meta tags (title &amp; description)</a:t>
            </a:r>
            <a:br>
              <a:rPr b="0" i="0" lang="en-US" sz="800" u="none" cap="none" strike="noStrike">
                <a:solidFill>
                  <a:srgbClr val="000000"/>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387" name="Google Shape;387;p17"/>
          <p:cNvSpPr/>
          <p:nvPr/>
        </p:nvSpPr>
        <p:spPr>
          <a:xfrm>
            <a:off x="4381500" y="2286000"/>
            <a:ext cx="209550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Optimization of robots.txt &amp; GoogleBot crawls</a:t>
            </a:r>
            <a:br>
              <a:rPr b="0" i="0" lang="en-US" sz="800" u="none" cap="none" strike="noStrike">
                <a:solidFill>
                  <a:srgbClr val="000000"/>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388" name="Google Shape;388;p17"/>
          <p:cNvSpPr/>
          <p:nvPr/>
        </p:nvSpPr>
        <p:spPr>
          <a:xfrm>
            <a:off x="4381500" y="2476500"/>
            <a:ext cx="209550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Creation &amp; registrations of sitemap.xml</a:t>
            </a:r>
            <a:br>
              <a:rPr b="0" i="0" lang="en-US" sz="800" u="none" cap="none" strike="noStrike">
                <a:solidFill>
                  <a:srgbClr val="000000"/>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389" name="Google Shape;389;p17"/>
          <p:cNvSpPr/>
          <p:nvPr/>
        </p:nvSpPr>
        <p:spPr>
          <a:xfrm>
            <a:off x="4381500" y="2667000"/>
            <a:ext cx="209550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Google Analytics setup w/ conversion tracking </a:t>
            </a:r>
            <a:br>
              <a:rPr b="0" i="0" lang="en-US" sz="800" u="none" cap="none" strike="noStrike">
                <a:solidFill>
                  <a:srgbClr val="000000"/>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390" name="Google Shape;390;p17"/>
          <p:cNvSpPr/>
          <p:nvPr/>
        </p:nvSpPr>
        <p:spPr>
          <a:xfrm>
            <a:off x="4381500" y="2857500"/>
            <a:ext cx="209550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Page speed optimization</a:t>
            </a:r>
            <a:endParaRPr b="0" i="0" sz="800" u="none" cap="none" strike="noStrike">
              <a:solidFill>
                <a:schemeClr val="dk1"/>
              </a:solidFill>
              <a:latin typeface="Calibri"/>
              <a:ea typeface="Calibri"/>
              <a:cs typeface="Calibri"/>
              <a:sym typeface="Calibri"/>
            </a:endParaRPr>
          </a:p>
        </p:txBody>
      </p:sp>
      <p:sp>
        <p:nvSpPr>
          <p:cNvPr id="391" name="Google Shape;391;p17"/>
          <p:cNvSpPr/>
          <p:nvPr/>
        </p:nvSpPr>
        <p:spPr>
          <a:xfrm>
            <a:off x="4381500" y="3048000"/>
            <a:ext cx="209550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Custom 404 error page setup and optimization</a:t>
            </a:r>
            <a:endParaRPr b="0" i="0" sz="800" u="none" cap="none" strike="noStrike">
              <a:solidFill>
                <a:schemeClr val="dk1"/>
              </a:solidFill>
              <a:latin typeface="Calibri"/>
              <a:ea typeface="Calibri"/>
              <a:cs typeface="Calibri"/>
              <a:sym typeface="Calibri"/>
            </a:endParaRPr>
          </a:p>
        </p:txBody>
      </p:sp>
      <p:sp>
        <p:nvSpPr>
          <p:cNvPr id="392" name="Google Shape;392;p17"/>
          <p:cNvSpPr/>
          <p:nvPr/>
        </p:nvSpPr>
        <p:spPr>
          <a:xfrm>
            <a:off x="4381500" y="3238500"/>
            <a:ext cx="2095500" cy="1905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Directory Listing Management</a:t>
            </a:r>
            <a:endParaRPr b="0" i="0" sz="800" u="none" cap="none" strike="noStrike">
              <a:solidFill>
                <a:schemeClr val="dk1"/>
              </a:solidFill>
              <a:latin typeface="Calibri"/>
              <a:ea typeface="Calibri"/>
              <a:cs typeface="Calibri"/>
              <a:sym typeface="Calibri"/>
            </a:endParaRPr>
          </a:p>
        </p:txBody>
      </p:sp>
      <p:sp>
        <p:nvSpPr>
          <p:cNvPr id="393" name="Google Shape;393;p17"/>
          <p:cNvSpPr/>
          <p:nvPr/>
        </p:nvSpPr>
        <p:spPr>
          <a:xfrm>
            <a:off x="4381500" y="3429000"/>
            <a:ext cx="209550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Updating core files &amp; database</a:t>
            </a:r>
            <a:endParaRPr b="0" i="0" sz="800" u="none" cap="none" strike="noStrike">
              <a:solidFill>
                <a:schemeClr val="dk1"/>
              </a:solidFill>
              <a:latin typeface="Calibri"/>
              <a:ea typeface="Calibri"/>
              <a:cs typeface="Calibri"/>
              <a:sym typeface="Calibri"/>
            </a:endParaRPr>
          </a:p>
        </p:txBody>
      </p:sp>
      <p:sp>
        <p:nvSpPr>
          <p:cNvPr id="394" name="Google Shape;394;p17"/>
          <p:cNvSpPr/>
          <p:nvPr/>
        </p:nvSpPr>
        <p:spPr>
          <a:xfrm>
            <a:off x="4381500" y="3619500"/>
            <a:ext cx="209550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Internal Link Building</a:t>
            </a:r>
            <a:endParaRPr b="0" i="0" sz="800" u="none" cap="none" strike="noStrike">
              <a:solidFill>
                <a:schemeClr val="dk1"/>
              </a:solidFill>
              <a:latin typeface="Calibri"/>
              <a:ea typeface="Calibri"/>
              <a:cs typeface="Calibri"/>
              <a:sym typeface="Calibri"/>
            </a:endParaRPr>
          </a:p>
        </p:txBody>
      </p:sp>
      <p:sp>
        <p:nvSpPr>
          <p:cNvPr id="395" name="Google Shape;395;p17"/>
          <p:cNvSpPr/>
          <p:nvPr/>
        </p:nvSpPr>
        <p:spPr>
          <a:xfrm>
            <a:off x="4381500" y="3810000"/>
            <a:ext cx="209550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Customized monthly reporting</a:t>
            </a:r>
            <a:endParaRPr b="0" i="0" sz="800" u="none" cap="none" strike="noStrike">
              <a:solidFill>
                <a:schemeClr val="dk1"/>
              </a:solidFill>
              <a:latin typeface="Calibri"/>
              <a:ea typeface="Calibri"/>
              <a:cs typeface="Calibri"/>
              <a:sym typeface="Calibri"/>
            </a:endParaRPr>
          </a:p>
        </p:txBody>
      </p:sp>
      <p:sp>
        <p:nvSpPr>
          <p:cNvPr id="396" name="Google Shape;396;p17"/>
          <p:cNvSpPr/>
          <p:nvPr/>
        </p:nvSpPr>
        <p:spPr>
          <a:xfrm>
            <a:off x="4381500" y="4000500"/>
            <a:ext cx="2095500" cy="2857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Web lead phone call tracking</a:t>
            </a:r>
            <a:endParaRPr b="0" i="0" sz="800" u="none" cap="none" strike="noStrike">
              <a:solidFill>
                <a:schemeClr val="dk1"/>
              </a:solidFill>
              <a:latin typeface="Calibri"/>
              <a:ea typeface="Calibri"/>
              <a:cs typeface="Calibri"/>
              <a:sym typeface="Calibri"/>
            </a:endParaRPr>
          </a:p>
        </p:txBody>
      </p:sp>
      <p:sp>
        <p:nvSpPr>
          <p:cNvPr id="397" name="Google Shape;397;p17"/>
          <p:cNvSpPr/>
          <p:nvPr/>
        </p:nvSpPr>
        <p:spPr>
          <a:xfrm>
            <a:off x="4381500" y="4191000"/>
            <a:ext cx="209550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Mobile site optimization (if applicable)</a:t>
            </a:r>
            <a:endParaRPr b="0" i="0" sz="800" u="none" cap="none" strike="noStrike">
              <a:solidFill>
                <a:schemeClr val="dk1"/>
              </a:solidFill>
              <a:latin typeface="Calibri"/>
              <a:ea typeface="Calibri"/>
              <a:cs typeface="Calibri"/>
              <a:sym typeface="Calibri"/>
            </a:endParaRPr>
          </a:p>
        </p:txBody>
      </p:sp>
      <p:sp>
        <p:nvSpPr>
          <p:cNvPr id="398" name="Google Shape;398;p17"/>
          <p:cNvSpPr/>
          <p:nvPr/>
        </p:nvSpPr>
        <p:spPr>
          <a:xfrm>
            <a:off x="4381500" y="4381500"/>
            <a:ext cx="209550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Schema HTML tags</a:t>
            </a:r>
            <a:endParaRPr b="0" i="0" sz="800" u="none" cap="none" strike="noStrike">
              <a:solidFill>
                <a:schemeClr val="dk1"/>
              </a:solidFill>
              <a:latin typeface="Calibri"/>
              <a:ea typeface="Calibri"/>
              <a:cs typeface="Calibri"/>
              <a:sym typeface="Calibri"/>
            </a:endParaRPr>
          </a:p>
        </p:txBody>
      </p:sp>
      <p:sp>
        <p:nvSpPr>
          <p:cNvPr id="399" name="Google Shape;399;p17"/>
          <p:cNvSpPr/>
          <p:nvPr/>
        </p:nvSpPr>
        <p:spPr>
          <a:xfrm>
            <a:off x="4381500" y="4572000"/>
            <a:ext cx="209550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Searcher experience analysis (heat map)</a:t>
            </a:r>
            <a:endParaRPr b="0" i="0" sz="800" u="none" cap="none" strike="noStrike">
              <a:solidFill>
                <a:schemeClr val="dk1"/>
              </a:solidFill>
              <a:latin typeface="Calibri"/>
              <a:ea typeface="Calibri"/>
              <a:cs typeface="Calibri"/>
              <a:sym typeface="Calibri"/>
            </a:endParaRPr>
          </a:p>
        </p:txBody>
      </p:sp>
      <p:cxnSp>
        <p:nvCxnSpPr>
          <p:cNvPr id="400" name="Google Shape;400;p17"/>
          <p:cNvCxnSpPr/>
          <p:nvPr/>
        </p:nvCxnSpPr>
        <p:spPr>
          <a:xfrm>
            <a:off x="4381500" y="4714875"/>
            <a:ext cx="4381500" cy="0"/>
          </a:xfrm>
          <a:prstGeom prst="straightConnector1">
            <a:avLst/>
          </a:prstGeom>
          <a:noFill/>
          <a:ln cap="flat" cmpd="sng" w="19050">
            <a:solidFill>
              <a:srgbClr val="23356D"/>
            </a:solidFill>
            <a:prstDash val="solid"/>
            <a:round/>
            <a:headEnd len="sm" w="sm" type="none"/>
            <a:tailEnd len="sm" w="sm" type="none"/>
          </a:ln>
        </p:spPr>
      </p:cxnSp>
      <p:sp>
        <p:nvSpPr>
          <p:cNvPr id="401" name="Google Shape;401;p17"/>
          <p:cNvSpPr/>
          <p:nvPr/>
        </p:nvSpPr>
        <p:spPr>
          <a:xfrm>
            <a:off x="4381500" y="4762500"/>
            <a:ext cx="209550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Channel specific call tracking</a:t>
            </a:r>
            <a:endParaRPr b="0" i="0" sz="800" u="none" cap="none" strike="noStrike">
              <a:solidFill>
                <a:schemeClr val="dk1"/>
              </a:solidFill>
              <a:latin typeface="Calibri"/>
              <a:ea typeface="Calibri"/>
              <a:cs typeface="Calibri"/>
              <a:sym typeface="Calibri"/>
            </a:endParaRPr>
          </a:p>
        </p:txBody>
      </p:sp>
      <p:sp>
        <p:nvSpPr>
          <p:cNvPr id="402" name="Google Shape;402;p17"/>
          <p:cNvSpPr/>
          <p:nvPr/>
        </p:nvSpPr>
        <p:spPr>
          <a:xfrm>
            <a:off x="6572250" y="762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79AD3"/>
              </a:buClr>
              <a:buSzPts val="800"/>
              <a:buFont typeface="Arial"/>
              <a:buNone/>
            </a:pPr>
            <a:r>
              <a:rPr b="1" i="0" lang="en-US" sz="800" u="none" cap="none" strike="noStrike">
                <a:solidFill>
                  <a:srgbClr val="179AD3"/>
                </a:solidFill>
                <a:latin typeface="Arial"/>
                <a:ea typeface="Arial"/>
                <a:cs typeface="Arial"/>
                <a:sym typeface="Arial"/>
              </a:rPr>
              <a:t>$1,800‌</a:t>
            </a:r>
            <a:br>
              <a:rPr b="1" i="0" lang="en-US" sz="800" u="none" cap="none" strike="noStrike">
                <a:solidFill>
                  <a:srgbClr val="179AD3"/>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403" name="Google Shape;403;p17"/>
          <p:cNvSpPr/>
          <p:nvPr/>
        </p:nvSpPr>
        <p:spPr>
          <a:xfrm>
            <a:off x="7334250" y="762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79AD3"/>
              </a:buClr>
              <a:buSzPts val="800"/>
              <a:buFont typeface="Arial"/>
              <a:buNone/>
            </a:pPr>
            <a:r>
              <a:rPr b="1" i="0" lang="en-US" sz="800" u="none" cap="none" strike="noStrike">
                <a:solidFill>
                  <a:srgbClr val="179AD3"/>
                </a:solidFill>
                <a:latin typeface="Arial"/>
                <a:ea typeface="Arial"/>
                <a:cs typeface="Arial"/>
                <a:sym typeface="Arial"/>
              </a:rPr>
              <a:t>$2,400 </a:t>
            </a:r>
            <a:br>
              <a:rPr b="1" i="0" lang="en-US" sz="800" u="none" cap="none" strike="noStrike">
                <a:solidFill>
                  <a:srgbClr val="179AD3"/>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404" name="Google Shape;404;p17"/>
          <p:cNvSpPr/>
          <p:nvPr/>
        </p:nvSpPr>
        <p:spPr>
          <a:xfrm>
            <a:off x="8096250" y="762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79AD3"/>
              </a:buClr>
              <a:buSzPts val="800"/>
              <a:buFont typeface="Arial"/>
              <a:buNone/>
            </a:pPr>
            <a:r>
              <a:rPr b="1" i="0" lang="en-US" sz="800" u="none" cap="none" strike="noStrike">
                <a:solidFill>
                  <a:srgbClr val="179AD3"/>
                </a:solidFill>
                <a:latin typeface="Arial"/>
                <a:ea typeface="Arial"/>
                <a:cs typeface="Arial"/>
                <a:sym typeface="Arial"/>
              </a:rPr>
              <a:t>$3,600  </a:t>
            </a:r>
            <a:br>
              <a:rPr b="1" i="0" lang="en-US" sz="800" u="none" cap="none" strike="noStrike">
                <a:solidFill>
                  <a:srgbClr val="179AD3"/>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405" name="Google Shape;405;p17"/>
          <p:cNvSpPr/>
          <p:nvPr/>
        </p:nvSpPr>
        <p:spPr>
          <a:xfrm>
            <a:off x="6572250" y="952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15</a:t>
            </a:r>
            <a:br>
              <a:rPr b="0" i="0" lang="en-US" sz="800" u="none" cap="none" strike="noStrike">
                <a:solidFill>
                  <a:srgbClr val="000000"/>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406" name="Google Shape;406;p17"/>
          <p:cNvSpPr/>
          <p:nvPr/>
        </p:nvSpPr>
        <p:spPr>
          <a:xfrm>
            <a:off x="7334250" y="952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25</a:t>
            </a:r>
            <a:br>
              <a:rPr b="0" i="0" lang="en-US" sz="800" u="none" cap="none" strike="noStrike">
                <a:solidFill>
                  <a:srgbClr val="000000"/>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407" name="Google Shape;407;p17"/>
          <p:cNvSpPr/>
          <p:nvPr/>
        </p:nvSpPr>
        <p:spPr>
          <a:xfrm>
            <a:off x="8096250" y="952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40</a:t>
            </a:r>
            <a:br>
              <a:rPr b="0" i="0" lang="en-US" sz="800" u="none" cap="none" strike="noStrike">
                <a:solidFill>
                  <a:srgbClr val="000000"/>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408" name="Google Shape;408;p17"/>
          <p:cNvSpPr/>
          <p:nvPr/>
        </p:nvSpPr>
        <p:spPr>
          <a:xfrm>
            <a:off x="6572250" y="1143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up to 3/month</a:t>
            </a:r>
            <a:br>
              <a:rPr b="0" i="0" lang="en-US" sz="800" u="none" cap="none" strike="noStrike">
                <a:solidFill>
                  <a:srgbClr val="000000"/>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409" name="Google Shape;409;p17"/>
          <p:cNvSpPr/>
          <p:nvPr/>
        </p:nvSpPr>
        <p:spPr>
          <a:xfrm>
            <a:off x="7334250" y="1143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up to 4/month</a:t>
            </a:r>
            <a:br>
              <a:rPr b="0" i="0" lang="en-US" sz="800" u="none" cap="none" strike="noStrike">
                <a:solidFill>
                  <a:srgbClr val="000000"/>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410" name="Google Shape;410;p17"/>
          <p:cNvSpPr/>
          <p:nvPr/>
        </p:nvSpPr>
        <p:spPr>
          <a:xfrm>
            <a:off x="8096250" y="1143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up to 5/month</a:t>
            </a:r>
            <a:br>
              <a:rPr b="0" i="0" lang="en-US" sz="800" u="none" cap="none" strike="noStrike">
                <a:solidFill>
                  <a:srgbClr val="000000"/>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411" name="Google Shape;411;p17"/>
          <p:cNvSpPr/>
          <p:nvPr/>
        </p:nvSpPr>
        <p:spPr>
          <a:xfrm>
            <a:off x="6477000" y="1333500"/>
            <a:ext cx="857250" cy="190500"/>
          </a:xfrm>
          <a:prstGeom prst="rect">
            <a:avLst/>
          </a:prstGeom>
          <a:noFill/>
          <a:ln>
            <a:noFill/>
          </a:ln>
        </p:spPr>
        <p:txBody>
          <a:bodyPr anchorCtr="0" anchor="t" bIns="0" lIns="0" spcFirstLastPara="1" rIns="0" wrap="square" tIns="0">
            <a:noAutofit/>
          </a:bodyPr>
          <a:lstStyle/>
          <a:p>
            <a:pPr indent="0" lvl="0" marL="0" marR="0" rtl="0" algn="ctr">
              <a:lnSpc>
                <a:spcPct val="138571"/>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3 revisions/mo</a:t>
            </a:r>
            <a:br>
              <a:rPr b="0" i="0" lang="en-US" sz="700" u="none" cap="none" strike="noStrike">
                <a:solidFill>
                  <a:srgbClr val="000000"/>
                </a:solidFill>
                <a:latin typeface="Arial"/>
                <a:ea typeface="Arial"/>
                <a:cs typeface="Arial"/>
                <a:sym typeface="Arial"/>
              </a:rPr>
            </a:br>
            <a:endParaRPr b="0" i="0" sz="700" u="none" cap="none" strike="noStrike">
              <a:solidFill>
                <a:schemeClr val="dk1"/>
              </a:solidFill>
              <a:latin typeface="Calibri"/>
              <a:ea typeface="Calibri"/>
              <a:cs typeface="Calibri"/>
              <a:sym typeface="Calibri"/>
            </a:endParaRPr>
          </a:p>
        </p:txBody>
      </p:sp>
      <p:sp>
        <p:nvSpPr>
          <p:cNvPr id="412" name="Google Shape;412;p17"/>
          <p:cNvSpPr/>
          <p:nvPr/>
        </p:nvSpPr>
        <p:spPr>
          <a:xfrm>
            <a:off x="7239000" y="1333500"/>
            <a:ext cx="857250" cy="190500"/>
          </a:xfrm>
          <a:prstGeom prst="rect">
            <a:avLst/>
          </a:prstGeom>
          <a:noFill/>
          <a:ln>
            <a:noFill/>
          </a:ln>
        </p:spPr>
        <p:txBody>
          <a:bodyPr anchorCtr="0" anchor="t" bIns="0" lIns="0" spcFirstLastPara="1" rIns="0" wrap="square" tIns="0">
            <a:noAutofit/>
          </a:bodyPr>
          <a:lstStyle/>
          <a:p>
            <a:pPr indent="0" lvl="0" marL="0" marR="0" rtl="0" algn="ctr">
              <a:lnSpc>
                <a:spcPct val="138571"/>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5 revisions/mo</a:t>
            </a:r>
            <a:br>
              <a:rPr b="0" i="0" lang="en-US" sz="700" u="none" cap="none" strike="noStrike">
                <a:solidFill>
                  <a:srgbClr val="000000"/>
                </a:solidFill>
                <a:latin typeface="Arial"/>
                <a:ea typeface="Arial"/>
                <a:cs typeface="Arial"/>
                <a:sym typeface="Arial"/>
              </a:rPr>
            </a:br>
            <a:endParaRPr b="0" i="0" sz="700" u="none" cap="none" strike="noStrike">
              <a:solidFill>
                <a:schemeClr val="dk1"/>
              </a:solidFill>
              <a:latin typeface="Calibri"/>
              <a:ea typeface="Calibri"/>
              <a:cs typeface="Calibri"/>
              <a:sym typeface="Calibri"/>
            </a:endParaRPr>
          </a:p>
        </p:txBody>
      </p:sp>
      <p:sp>
        <p:nvSpPr>
          <p:cNvPr id="413" name="Google Shape;413;p17"/>
          <p:cNvSpPr/>
          <p:nvPr/>
        </p:nvSpPr>
        <p:spPr>
          <a:xfrm>
            <a:off x="8001000" y="1333500"/>
            <a:ext cx="857250" cy="190500"/>
          </a:xfrm>
          <a:prstGeom prst="rect">
            <a:avLst/>
          </a:prstGeom>
          <a:noFill/>
          <a:ln>
            <a:noFill/>
          </a:ln>
        </p:spPr>
        <p:txBody>
          <a:bodyPr anchorCtr="0" anchor="t" bIns="0" lIns="0" spcFirstLastPara="1" rIns="0" wrap="square" tIns="0">
            <a:noAutofit/>
          </a:bodyPr>
          <a:lstStyle/>
          <a:p>
            <a:pPr indent="0" lvl="0" marL="0" marR="0" rtl="0" algn="ctr">
              <a:lnSpc>
                <a:spcPct val="138571"/>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8 revisions/mo</a:t>
            </a:r>
            <a:br>
              <a:rPr b="0" i="0" lang="en-US" sz="700" u="none" cap="none" strike="noStrike">
                <a:solidFill>
                  <a:srgbClr val="000000"/>
                </a:solidFill>
                <a:latin typeface="Arial"/>
                <a:ea typeface="Arial"/>
                <a:cs typeface="Arial"/>
                <a:sym typeface="Arial"/>
              </a:rPr>
            </a:br>
            <a:endParaRPr b="0" i="0" sz="700" u="none" cap="none" strike="noStrike">
              <a:solidFill>
                <a:schemeClr val="dk1"/>
              </a:solidFill>
              <a:latin typeface="Calibri"/>
              <a:ea typeface="Calibri"/>
              <a:cs typeface="Calibri"/>
              <a:sym typeface="Calibri"/>
            </a:endParaRPr>
          </a:p>
        </p:txBody>
      </p:sp>
      <p:sp>
        <p:nvSpPr>
          <p:cNvPr id="414" name="Google Shape;414;p17"/>
          <p:cNvSpPr/>
          <p:nvPr/>
        </p:nvSpPr>
        <p:spPr>
          <a:xfrm>
            <a:off x="6477000" y="1524000"/>
            <a:ext cx="857250" cy="190500"/>
          </a:xfrm>
          <a:prstGeom prst="rect">
            <a:avLst/>
          </a:prstGeom>
          <a:noFill/>
          <a:ln>
            <a:noFill/>
          </a:ln>
        </p:spPr>
        <p:txBody>
          <a:bodyPr anchorCtr="0" anchor="t" bIns="0" lIns="0" spcFirstLastPara="1" rIns="0" wrap="square" tIns="0">
            <a:noAutofit/>
          </a:bodyPr>
          <a:lstStyle/>
          <a:p>
            <a:pPr indent="0" lvl="0" marL="0" marR="0" rtl="0" algn="ctr">
              <a:lnSpc>
                <a:spcPct val="138571"/>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$500/page</a:t>
            </a:r>
            <a:br>
              <a:rPr b="0" i="0" lang="en-US" sz="700" u="none" cap="none" strike="noStrike">
                <a:solidFill>
                  <a:srgbClr val="000000"/>
                </a:solidFill>
                <a:latin typeface="Arial"/>
                <a:ea typeface="Arial"/>
                <a:cs typeface="Arial"/>
                <a:sym typeface="Arial"/>
              </a:rPr>
            </a:br>
            <a:endParaRPr b="0" i="0" sz="700" u="none" cap="none" strike="noStrike">
              <a:solidFill>
                <a:schemeClr val="dk1"/>
              </a:solidFill>
              <a:latin typeface="Calibri"/>
              <a:ea typeface="Calibri"/>
              <a:cs typeface="Calibri"/>
              <a:sym typeface="Calibri"/>
            </a:endParaRPr>
          </a:p>
        </p:txBody>
      </p:sp>
      <p:sp>
        <p:nvSpPr>
          <p:cNvPr id="415" name="Google Shape;415;p17"/>
          <p:cNvSpPr/>
          <p:nvPr/>
        </p:nvSpPr>
        <p:spPr>
          <a:xfrm>
            <a:off x="7239000" y="1524000"/>
            <a:ext cx="857250" cy="190500"/>
          </a:xfrm>
          <a:prstGeom prst="rect">
            <a:avLst/>
          </a:prstGeom>
          <a:noFill/>
          <a:ln>
            <a:noFill/>
          </a:ln>
        </p:spPr>
        <p:txBody>
          <a:bodyPr anchorCtr="0" anchor="t" bIns="0" lIns="0" spcFirstLastPara="1" rIns="0" wrap="square" tIns="0">
            <a:noAutofit/>
          </a:bodyPr>
          <a:lstStyle/>
          <a:p>
            <a:pPr indent="0" lvl="0" marL="0" marR="0" rtl="0" algn="ctr">
              <a:lnSpc>
                <a:spcPct val="138571"/>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up to 1 page/mo‌</a:t>
            </a:r>
            <a:br>
              <a:rPr b="0" i="0" lang="en-US" sz="700" u="none" cap="none" strike="noStrike">
                <a:solidFill>
                  <a:srgbClr val="000000"/>
                </a:solidFill>
                <a:latin typeface="Arial"/>
                <a:ea typeface="Arial"/>
                <a:cs typeface="Arial"/>
                <a:sym typeface="Arial"/>
              </a:rPr>
            </a:br>
            <a:endParaRPr b="0" i="0" sz="700" u="none" cap="none" strike="noStrike">
              <a:solidFill>
                <a:schemeClr val="dk1"/>
              </a:solidFill>
              <a:latin typeface="Calibri"/>
              <a:ea typeface="Calibri"/>
              <a:cs typeface="Calibri"/>
              <a:sym typeface="Calibri"/>
            </a:endParaRPr>
          </a:p>
        </p:txBody>
      </p:sp>
      <p:sp>
        <p:nvSpPr>
          <p:cNvPr id="416" name="Google Shape;416;p17"/>
          <p:cNvSpPr/>
          <p:nvPr/>
        </p:nvSpPr>
        <p:spPr>
          <a:xfrm>
            <a:off x="8096250" y="1524000"/>
            <a:ext cx="666750" cy="190500"/>
          </a:xfrm>
          <a:prstGeom prst="rect">
            <a:avLst/>
          </a:prstGeom>
          <a:noFill/>
          <a:ln>
            <a:noFill/>
          </a:ln>
        </p:spPr>
        <p:txBody>
          <a:bodyPr anchorCtr="0" anchor="t" bIns="0" lIns="0" spcFirstLastPara="1" rIns="0" wrap="square" tIns="0">
            <a:noAutofit/>
          </a:bodyPr>
          <a:lstStyle/>
          <a:p>
            <a:pPr indent="0" lvl="0" marL="0" marR="0" rtl="0" algn="ctr">
              <a:lnSpc>
                <a:spcPct val="138571"/>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up to 2 pages/mo‌</a:t>
            </a:r>
            <a:br>
              <a:rPr b="0" i="0" lang="en-US" sz="700" u="none" cap="none" strike="noStrike">
                <a:solidFill>
                  <a:srgbClr val="000000"/>
                </a:solidFill>
                <a:latin typeface="Arial"/>
                <a:ea typeface="Arial"/>
                <a:cs typeface="Arial"/>
                <a:sym typeface="Arial"/>
              </a:rPr>
            </a:br>
            <a:endParaRPr b="0" i="0" sz="700" u="none" cap="none" strike="noStrike">
              <a:solidFill>
                <a:schemeClr val="dk1"/>
              </a:solidFill>
              <a:latin typeface="Calibri"/>
              <a:ea typeface="Calibri"/>
              <a:cs typeface="Calibri"/>
              <a:sym typeface="Calibri"/>
            </a:endParaRPr>
          </a:p>
        </p:txBody>
      </p:sp>
      <p:sp>
        <p:nvSpPr>
          <p:cNvPr id="417" name="Google Shape;417;p17"/>
          <p:cNvSpPr/>
          <p:nvPr/>
        </p:nvSpPr>
        <p:spPr>
          <a:xfrm>
            <a:off x="6572250" y="1714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18" name="Google Shape;418;p17"/>
          <p:cNvSpPr/>
          <p:nvPr/>
        </p:nvSpPr>
        <p:spPr>
          <a:xfrm>
            <a:off x="6572250" y="1905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19" name="Google Shape;419;p17"/>
          <p:cNvSpPr/>
          <p:nvPr/>
        </p:nvSpPr>
        <p:spPr>
          <a:xfrm>
            <a:off x="6572250" y="2095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20" name="Google Shape;420;p17"/>
          <p:cNvSpPr/>
          <p:nvPr/>
        </p:nvSpPr>
        <p:spPr>
          <a:xfrm>
            <a:off x="6572250" y="2286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21" name="Google Shape;421;p17"/>
          <p:cNvSpPr/>
          <p:nvPr/>
        </p:nvSpPr>
        <p:spPr>
          <a:xfrm>
            <a:off x="6572250" y="2476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22" name="Google Shape;422;p17"/>
          <p:cNvSpPr/>
          <p:nvPr/>
        </p:nvSpPr>
        <p:spPr>
          <a:xfrm>
            <a:off x="6572250" y="2667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23" name="Google Shape;423;p17"/>
          <p:cNvSpPr/>
          <p:nvPr/>
        </p:nvSpPr>
        <p:spPr>
          <a:xfrm>
            <a:off x="6572250" y="2857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24" name="Google Shape;424;p17"/>
          <p:cNvSpPr/>
          <p:nvPr/>
        </p:nvSpPr>
        <p:spPr>
          <a:xfrm>
            <a:off x="6572250" y="3048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25" name="Google Shape;425;p17"/>
          <p:cNvSpPr/>
          <p:nvPr/>
        </p:nvSpPr>
        <p:spPr>
          <a:xfrm>
            <a:off x="6572250" y="3238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26" name="Google Shape;426;p17"/>
          <p:cNvSpPr/>
          <p:nvPr/>
        </p:nvSpPr>
        <p:spPr>
          <a:xfrm>
            <a:off x="6572250" y="3429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27" name="Google Shape;427;p17"/>
          <p:cNvSpPr/>
          <p:nvPr/>
        </p:nvSpPr>
        <p:spPr>
          <a:xfrm>
            <a:off x="6572250" y="3619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28" name="Google Shape;428;p17"/>
          <p:cNvSpPr/>
          <p:nvPr/>
        </p:nvSpPr>
        <p:spPr>
          <a:xfrm>
            <a:off x="6572250" y="3810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29" name="Google Shape;429;p17"/>
          <p:cNvSpPr/>
          <p:nvPr/>
        </p:nvSpPr>
        <p:spPr>
          <a:xfrm>
            <a:off x="6572250" y="4000500"/>
            <a:ext cx="666750" cy="1905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30" name="Google Shape;430;p17"/>
          <p:cNvSpPr/>
          <p:nvPr/>
        </p:nvSpPr>
        <p:spPr>
          <a:xfrm>
            <a:off x="7334250" y="4381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31" name="Google Shape;431;p17"/>
          <p:cNvSpPr/>
          <p:nvPr/>
        </p:nvSpPr>
        <p:spPr>
          <a:xfrm>
            <a:off x="7334250" y="4191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32" name="Google Shape;432;p17"/>
          <p:cNvSpPr/>
          <p:nvPr/>
        </p:nvSpPr>
        <p:spPr>
          <a:xfrm>
            <a:off x="7334250" y="1714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33" name="Google Shape;433;p17"/>
          <p:cNvSpPr/>
          <p:nvPr/>
        </p:nvSpPr>
        <p:spPr>
          <a:xfrm>
            <a:off x="7334250" y="1905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34" name="Google Shape;434;p17"/>
          <p:cNvSpPr/>
          <p:nvPr/>
        </p:nvSpPr>
        <p:spPr>
          <a:xfrm>
            <a:off x="7334250" y="2095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35" name="Google Shape;435;p17"/>
          <p:cNvSpPr/>
          <p:nvPr/>
        </p:nvSpPr>
        <p:spPr>
          <a:xfrm>
            <a:off x="7334250" y="2286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36" name="Google Shape;436;p17"/>
          <p:cNvSpPr/>
          <p:nvPr/>
        </p:nvSpPr>
        <p:spPr>
          <a:xfrm>
            <a:off x="7334250" y="2476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37" name="Google Shape;437;p17"/>
          <p:cNvSpPr/>
          <p:nvPr/>
        </p:nvSpPr>
        <p:spPr>
          <a:xfrm>
            <a:off x="7334250" y="2667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38" name="Google Shape;438;p17"/>
          <p:cNvSpPr/>
          <p:nvPr/>
        </p:nvSpPr>
        <p:spPr>
          <a:xfrm>
            <a:off x="7334250" y="2857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39" name="Google Shape;439;p17"/>
          <p:cNvSpPr/>
          <p:nvPr/>
        </p:nvSpPr>
        <p:spPr>
          <a:xfrm>
            <a:off x="7334250" y="3048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40" name="Google Shape;440;p17"/>
          <p:cNvSpPr/>
          <p:nvPr/>
        </p:nvSpPr>
        <p:spPr>
          <a:xfrm>
            <a:off x="7334250" y="3238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41" name="Google Shape;441;p17"/>
          <p:cNvSpPr/>
          <p:nvPr/>
        </p:nvSpPr>
        <p:spPr>
          <a:xfrm>
            <a:off x="7334250" y="3429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42" name="Google Shape;442;p17"/>
          <p:cNvSpPr/>
          <p:nvPr/>
        </p:nvSpPr>
        <p:spPr>
          <a:xfrm>
            <a:off x="7334250" y="3619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43" name="Google Shape;443;p17"/>
          <p:cNvSpPr/>
          <p:nvPr/>
        </p:nvSpPr>
        <p:spPr>
          <a:xfrm>
            <a:off x="7334250" y="3810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44" name="Google Shape;444;p17"/>
          <p:cNvSpPr/>
          <p:nvPr/>
        </p:nvSpPr>
        <p:spPr>
          <a:xfrm>
            <a:off x="7334250" y="4000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45" name="Google Shape;445;p17"/>
          <p:cNvSpPr/>
          <p:nvPr/>
        </p:nvSpPr>
        <p:spPr>
          <a:xfrm>
            <a:off x="8096250" y="1714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46" name="Google Shape;446;p17"/>
          <p:cNvSpPr/>
          <p:nvPr/>
        </p:nvSpPr>
        <p:spPr>
          <a:xfrm>
            <a:off x="8096250" y="1905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47" name="Google Shape;447;p17"/>
          <p:cNvSpPr/>
          <p:nvPr/>
        </p:nvSpPr>
        <p:spPr>
          <a:xfrm>
            <a:off x="8096250" y="2095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48" name="Google Shape;448;p17"/>
          <p:cNvSpPr/>
          <p:nvPr/>
        </p:nvSpPr>
        <p:spPr>
          <a:xfrm>
            <a:off x="8096250" y="2286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49" name="Google Shape;449;p17"/>
          <p:cNvSpPr/>
          <p:nvPr/>
        </p:nvSpPr>
        <p:spPr>
          <a:xfrm>
            <a:off x="8096250" y="2476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50" name="Google Shape;450;p17"/>
          <p:cNvSpPr/>
          <p:nvPr/>
        </p:nvSpPr>
        <p:spPr>
          <a:xfrm>
            <a:off x="8096250" y="2667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51" name="Google Shape;451;p17"/>
          <p:cNvSpPr/>
          <p:nvPr/>
        </p:nvSpPr>
        <p:spPr>
          <a:xfrm>
            <a:off x="8096250" y="2857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52" name="Google Shape;452;p17"/>
          <p:cNvSpPr/>
          <p:nvPr/>
        </p:nvSpPr>
        <p:spPr>
          <a:xfrm>
            <a:off x="8096250" y="3048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53" name="Google Shape;453;p17"/>
          <p:cNvSpPr/>
          <p:nvPr/>
        </p:nvSpPr>
        <p:spPr>
          <a:xfrm>
            <a:off x="8096250" y="3238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54" name="Google Shape;454;p17"/>
          <p:cNvSpPr/>
          <p:nvPr/>
        </p:nvSpPr>
        <p:spPr>
          <a:xfrm>
            <a:off x="8096250" y="3429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55" name="Google Shape;455;p17"/>
          <p:cNvSpPr/>
          <p:nvPr/>
        </p:nvSpPr>
        <p:spPr>
          <a:xfrm>
            <a:off x="8096250" y="3619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56" name="Google Shape;456;p17"/>
          <p:cNvSpPr/>
          <p:nvPr/>
        </p:nvSpPr>
        <p:spPr>
          <a:xfrm>
            <a:off x="8096250" y="3810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57" name="Google Shape;457;p17"/>
          <p:cNvSpPr/>
          <p:nvPr/>
        </p:nvSpPr>
        <p:spPr>
          <a:xfrm>
            <a:off x="8096250" y="4000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58" name="Google Shape;458;p17"/>
          <p:cNvSpPr/>
          <p:nvPr/>
        </p:nvSpPr>
        <p:spPr>
          <a:xfrm>
            <a:off x="8096250" y="4191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59" name="Google Shape;459;p17"/>
          <p:cNvSpPr/>
          <p:nvPr/>
        </p:nvSpPr>
        <p:spPr>
          <a:xfrm>
            <a:off x="8096250" y="4381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60" name="Google Shape;460;p17"/>
          <p:cNvSpPr/>
          <p:nvPr/>
        </p:nvSpPr>
        <p:spPr>
          <a:xfrm>
            <a:off x="8096250" y="45720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461" name="Google Shape;461;p17"/>
          <p:cNvSpPr/>
          <p:nvPr/>
        </p:nvSpPr>
        <p:spPr>
          <a:xfrm>
            <a:off x="8096250" y="4762500"/>
            <a:ext cx="666750" cy="95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pic>
        <p:nvPicPr>
          <p:cNvPr descr="preencoded.png" id="462" name="Google Shape;462;p17"/>
          <p:cNvPicPr preferRelativeResize="0"/>
          <p:nvPr/>
        </p:nvPicPr>
        <p:blipFill rotWithShape="1">
          <a:blip r:embed="rId5">
            <a:alphaModFix/>
          </a:blip>
          <a:srcRect b="0" l="0" r="0" t="0"/>
          <a:stretch/>
        </p:blipFill>
        <p:spPr>
          <a:xfrm>
            <a:off x="190500" y="191943"/>
            <a:ext cx="990600" cy="1013114"/>
          </a:xfrm>
          <a:prstGeom prst="rect">
            <a:avLst/>
          </a:prstGeom>
          <a:noFill/>
          <a:ln>
            <a:noFill/>
          </a:ln>
        </p:spPr>
      </p:pic>
      <p:sp>
        <p:nvSpPr>
          <p:cNvPr id="463" name="Google Shape;463;p17"/>
          <p:cNvSpPr/>
          <p:nvPr/>
        </p:nvSpPr>
        <p:spPr>
          <a:xfrm>
            <a:off x="1238250" y="285750"/>
            <a:ext cx="1809750" cy="5715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23356D"/>
              </a:buClr>
              <a:buSzPts val="5000"/>
              <a:buFont typeface="Arial"/>
              <a:buNone/>
            </a:pPr>
            <a:r>
              <a:rPr b="1" i="0" lang="en-US" sz="5000" u="none" cap="none" strike="noStrike">
                <a:solidFill>
                  <a:srgbClr val="23356D"/>
                </a:solidFill>
                <a:latin typeface="Arial"/>
                <a:ea typeface="Arial"/>
                <a:cs typeface="Arial"/>
                <a:sym typeface="Arial"/>
              </a:rPr>
              <a:t>SEO</a:t>
            </a:r>
            <a:endParaRPr b="0" i="0" sz="5000" u="none" cap="none" strike="noStrike">
              <a:solidFill>
                <a:schemeClr val="dk1"/>
              </a:solidFill>
              <a:latin typeface="Calibri"/>
              <a:ea typeface="Calibri"/>
              <a:cs typeface="Calibri"/>
              <a:sym typeface="Calibri"/>
            </a:endParaRPr>
          </a:p>
        </p:txBody>
      </p:sp>
      <p:sp>
        <p:nvSpPr>
          <p:cNvPr id="464" name="Google Shape;464;p17"/>
          <p:cNvSpPr/>
          <p:nvPr/>
        </p:nvSpPr>
        <p:spPr>
          <a:xfrm>
            <a:off x="1238250" y="1000125"/>
            <a:ext cx="1809600" cy="1905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79AD3"/>
              </a:buClr>
              <a:buSzPts val="900"/>
              <a:buFont typeface="Arial"/>
              <a:buNone/>
            </a:pPr>
            <a:r>
              <a:rPr b="1" i="0" lang="en-US" sz="900" u="none" cap="none" strike="noStrike">
                <a:solidFill>
                  <a:srgbClr val="179AD3"/>
                </a:solidFill>
                <a:latin typeface="Arial"/>
                <a:ea typeface="Arial"/>
                <a:cs typeface="Arial"/>
                <a:sym typeface="Arial"/>
              </a:rPr>
              <a:t>Search Engine Optimization</a:t>
            </a:r>
            <a:endParaRPr b="0" i="0" sz="900" u="none" cap="none" strike="noStrike">
              <a:solidFill>
                <a:schemeClr val="dk1"/>
              </a:solidFill>
              <a:latin typeface="Calibri"/>
              <a:ea typeface="Calibri"/>
              <a:cs typeface="Calibri"/>
              <a:sym typeface="Calibri"/>
            </a:endParaRPr>
          </a:p>
        </p:txBody>
      </p:sp>
      <p:cxnSp>
        <p:nvCxnSpPr>
          <p:cNvPr id="465" name="Google Shape;465;p17"/>
          <p:cNvCxnSpPr/>
          <p:nvPr/>
        </p:nvCxnSpPr>
        <p:spPr>
          <a:xfrm>
            <a:off x="485850" y="1642325"/>
            <a:ext cx="3429000" cy="0"/>
          </a:xfrm>
          <a:prstGeom prst="straightConnector1">
            <a:avLst/>
          </a:prstGeom>
          <a:noFill/>
          <a:ln cap="flat" cmpd="sng" w="19050">
            <a:solidFill>
              <a:srgbClr val="179AD3"/>
            </a:solidFill>
            <a:prstDash val="solid"/>
            <a:round/>
            <a:headEnd len="sm" w="sm" type="none"/>
            <a:tailEnd len="sm" w="sm" type="none"/>
          </a:ln>
        </p:spPr>
      </p:cxnSp>
      <p:sp>
        <p:nvSpPr>
          <p:cNvPr id="466" name="Google Shape;466;p17"/>
          <p:cNvSpPr/>
          <p:nvPr/>
        </p:nvSpPr>
        <p:spPr>
          <a:xfrm>
            <a:off x="628500" y="1198650"/>
            <a:ext cx="3333900" cy="285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23356D"/>
              </a:buClr>
              <a:buSzPts val="2100"/>
              <a:buFont typeface="Arial"/>
              <a:buNone/>
            </a:pPr>
            <a:r>
              <a:rPr b="1" i="0" lang="en-US" sz="2100" u="none" cap="none" strike="noStrike">
                <a:solidFill>
                  <a:srgbClr val="23356D"/>
                </a:solidFill>
                <a:latin typeface="Arial"/>
                <a:ea typeface="Arial"/>
                <a:cs typeface="Arial"/>
                <a:sym typeface="Arial"/>
              </a:rPr>
              <a:t>Plans &amp; Pricing</a:t>
            </a:r>
            <a:endParaRPr b="0" i="0" sz="2100" u="none" cap="none" strike="noStrike">
              <a:solidFill>
                <a:srgbClr val="000000"/>
              </a:solidFill>
              <a:latin typeface="Calibri"/>
              <a:ea typeface="Calibri"/>
              <a:cs typeface="Calibri"/>
              <a:sym typeface="Calibri"/>
            </a:endParaRPr>
          </a:p>
        </p:txBody>
      </p:sp>
      <p:sp>
        <p:nvSpPr>
          <p:cNvPr id="467" name="Google Shape;467;p17"/>
          <p:cNvSpPr/>
          <p:nvPr/>
        </p:nvSpPr>
        <p:spPr>
          <a:xfrm>
            <a:off x="485850" y="1800100"/>
            <a:ext cx="3429000" cy="32478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rgbClr val="000000"/>
              </a:buClr>
              <a:buSzPts val="1100"/>
              <a:buFont typeface="Arial"/>
              <a:buNone/>
            </a:pPr>
            <a:r>
              <a:rPr lang="en-US" sz="1200">
                <a:solidFill>
                  <a:srgbClr val="23356D"/>
                </a:solidFill>
                <a:latin typeface="Montserrat Medium"/>
                <a:ea typeface="Montserrat Medium"/>
                <a:cs typeface="Montserrat Medium"/>
                <a:sym typeface="Montserrat Medium"/>
              </a:rPr>
              <a:t>Committing to authentic SEO requires a </a:t>
            </a:r>
            <a:r>
              <a:rPr b="1" lang="en-US" sz="1200">
                <a:solidFill>
                  <a:srgbClr val="23356D"/>
                </a:solidFill>
                <a:latin typeface="Montserrat"/>
                <a:ea typeface="Montserrat"/>
                <a:cs typeface="Montserrat"/>
                <a:sym typeface="Montserrat"/>
              </a:rPr>
              <a:t>long-term approach that demands time and effort to achieve and maintain a high ranking.</a:t>
            </a:r>
            <a:r>
              <a:rPr lang="en-US" sz="1200">
                <a:solidFill>
                  <a:srgbClr val="23356D"/>
                </a:solidFill>
                <a:latin typeface="Montserrat Medium"/>
                <a:ea typeface="Montserrat Medium"/>
                <a:cs typeface="Montserrat Medium"/>
                <a:sym typeface="Montserrat Medium"/>
              </a:rPr>
              <a:t> It is an achievable goal and the key to success lies in </a:t>
            </a:r>
            <a:r>
              <a:rPr b="1" lang="en-US" sz="1200">
                <a:solidFill>
                  <a:srgbClr val="23356D"/>
                </a:solidFill>
                <a:latin typeface="Montserrat"/>
                <a:ea typeface="Montserrat"/>
                <a:cs typeface="Montserrat"/>
                <a:sym typeface="Montserrat"/>
              </a:rPr>
              <a:t>developing a solid plan and consistently implementing it </a:t>
            </a:r>
            <a:r>
              <a:rPr lang="en-US" sz="1200">
                <a:solidFill>
                  <a:srgbClr val="23356D"/>
                </a:solidFill>
                <a:latin typeface="Montserrat Medium"/>
                <a:ea typeface="Montserrat Medium"/>
                <a:cs typeface="Montserrat Medium"/>
                <a:sym typeface="Montserrat Medium"/>
              </a:rPr>
              <a:t>to keep your website optimized and up-to-date.</a:t>
            </a:r>
            <a:endParaRPr sz="1200">
              <a:solidFill>
                <a:srgbClr val="23356D"/>
              </a:solidFill>
              <a:latin typeface="Montserrat Medium"/>
              <a:ea typeface="Montserrat Medium"/>
              <a:cs typeface="Montserrat Medium"/>
              <a:sym typeface="Montserrat Medium"/>
            </a:endParaRPr>
          </a:p>
          <a:p>
            <a:pPr indent="0" lvl="0" marL="0" marR="0" rtl="0" algn="ctr">
              <a:lnSpc>
                <a:spcPct val="115000"/>
              </a:lnSpc>
              <a:spcBef>
                <a:spcPts val="0"/>
              </a:spcBef>
              <a:spcAft>
                <a:spcPts val="0"/>
              </a:spcAft>
              <a:buClr>
                <a:srgbClr val="000000"/>
              </a:buClr>
              <a:buSzPts val="1100"/>
              <a:buFont typeface="Arial"/>
              <a:buNone/>
            </a:pPr>
            <a:r>
              <a:t/>
            </a:r>
            <a:endParaRPr b="1" sz="1200">
              <a:solidFill>
                <a:srgbClr val="23356D"/>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100"/>
              <a:buFont typeface="Arial"/>
              <a:buNone/>
            </a:pPr>
            <a:r>
              <a:rPr b="1" lang="en-US" sz="1200">
                <a:solidFill>
                  <a:srgbClr val="23356D"/>
                </a:solidFill>
                <a:latin typeface="Montserrat"/>
                <a:ea typeface="Montserrat"/>
                <a:cs typeface="Montserrat"/>
                <a:sym typeface="Montserrat"/>
              </a:rPr>
              <a:t>SEO contracts are 12 months. </a:t>
            </a:r>
            <a:endParaRPr b="1" sz="1200">
              <a:solidFill>
                <a:srgbClr val="23356D"/>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100"/>
              <a:buFont typeface="Arial"/>
              <a:buNone/>
            </a:pPr>
            <a:r>
              <a:rPr lang="en-US" sz="1200">
                <a:solidFill>
                  <a:srgbClr val="23356D"/>
                </a:solidFill>
                <a:latin typeface="Montserrat Medium"/>
                <a:ea typeface="Montserrat Medium"/>
                <a:cs typeface="Montserrat Medium"/>
                <a:sym typeface="Montserrat Medium"/>
              </a:rPr>
              <a:t>Month 1 is Set Up; Month 2-12 program execution.</a:t>
            </a:r>
            <a:endParaRPr sz="1200">
              <a:solidFill>
                <a:srgbClr val="23356D"/>
              </a:solidFill>
              <a:latin typeface="Montserrat Medium"/>
              <a:ea typeface="Montserrat Medium"/>
              <a:cs typeface="Montserrat Medium"/>
              <a:sym typeface="Montserrat Medium"/>
            </a:endParaRPr>
          </a:p>
          <a:p>
            <a:pPr indent="0" lvl="0" marL="0" marR="0" rtl="0" algn="ctr">
              <a:lnSpc>
                <a:spcPct val="115000"/>
              </a:lnSpc>
              <a:spcBef>
                <a:spcPts val="0"/>
              </a:spcBef>
              <a:spcAft>
                <a:spcPts val="0"/>
              </a:spcAft>
              <a:buClr>
                <a:srgbClr val="000000"/>
              </a:buClr>
              <a:buSzPts val="1100"/>
              <a:buFont typeface="Arial"/>
              <a:buNone/>
            </a:pPr>
            <a:r>
              <a:t/>
            </a:r>
            <a:endParaRPr sz="1200">
              <a:solidFill>
                <a:srgbClr val="23356D"/>
              </a:solidFill>
              <a:latin typeface="Montserrat Medium"/>
              <a:ea typeface="Montserrat Medium"/>
              <a:cs typeface="Montserrat Medium"/>
              <a:sym typeface="Montserrat Medium"/>
            </a:endParaRPr>
          </a:p>
          <a:p>
            <a:pPr indent="0" lvl="0" marL="0" rtl="0" algn="ctr">
              <a:lnSpc>
                <a:spcPct val="115000"/>
              </a:lnSpc>
              <a:spcBef>
                <a:spcPts val="0"/>
              </a:spcBef>
              <a:spcAft>
                <a:spcPts val="0"/>
              </a:spcAft>
              <a:buClr>
                <a:srgbClr val="179AD3"/>
              </a:buClr>
              <a:buSzPts val="800"/>
              <a:buFont typeface="Arial"/>
              <a:buNone/>
            </a:pPr>
            <a:r>
              <a:rPr lang="en-US" sz="900">
                <a:solidFill>
                  <a:srgbClr val="23356D"/>
                </a:solidFill>
                <a:latin typeface="Montserrat Medium"/>
                <a:ea typeface="Montserrat Medium"/>
                <a:cs typeface="Montserrat Medium"/>
                <a:sym typeface="Montserrat Medium"/>
              </a:rPr>
              <a:t>*Web Hosting Included With SEO Contract. </a:t>
            </a:r>
            <a:endParaRPr sz="900">
              <a:solidFill>
                <a:srgbClr val="23356D"/>
              </a:solidFill>
              <a:latin typeface="Montserrat Medium"/>
              <a:ea typeface="Montserrat Medium"/>
              <a:cs typeface="Montserrat Medium"/>
              <a:sym typeface="Montserrat Medium"/>
            </a:endParaRPr>
          </a:p>
          <a:p>
            <a:pPr indent="0" lvl="0" marL="0" rtl="0" algn="ctr">
              <a:lnSpc>
                <a:spcPct val="115000"/>
              </a:lnSpc>
              <a:spcBef>
                <a:spcPts val="0"/>
              </a:spcBef>
              <a:spcAft>
                <a:spcPts val="0"/>
              </a:spcAft>
              <a:buClr>
                <a:srgbClr val="179AD3"/>
              </a:buClr>
              <a:buSzPts val="800"/>
              <a:buFont typeface="Arial"/>
              <a:buNone/>
            </a:pPr>
            <a:r>
              <a:rPr lang="en-US" sz="900">
                <a:solidFill>
                  <a:srgbClr val="23356D"/>
                </a:solidFill>
                <a:latin typeface="Montserrat Medium"/>
                <a:ea typeface="Montserrat Medium"/>
                <a:cs typeface="Montserrat Medium"/>
                <a:sym typeface="Montserrat Medium"/>
              </a:rPr>
              <a:t>$149/month for all non-SEO Contracts</a:t>
            </a:r>
            <a:endParaRPr sz="900">
              <a:solidFill>
                <a:srgbClr val="23356D"/>
              </a:solidFill>
              <a:latin typeface="Montserrat Medium"/>
              <a:ea typeface="Montserrat Medium"/>
              <a:cs typeface="Montserrat Medium"/>
              <a:sym typeface="Montserrat Medium"/>
            </a:endParaRPr>
          </a:p>
          <a:p>
            <a:pPr indent="0" lvl="0" marL="0" marR="0" rtl="0" algn="ctr">
              <a:lnSpc>
                <a:spcPct val="115000"/>
              </a:lnSpc>
              <a:spcBef>
                <a:spcPts val="0"/>
              </a:spcBef>
              <a:spcAft>
                <a:spcPts val="0"/>
              </a:spcAft>
              <a:buClr>
                <a:srgbClr val="179AD3"/>
              </a:buClr>
              <a:buSzPts val="800"/>
              <a:buFont typeface="Arial"/>
              <a:buNone/>
            </a:pPr>
            <a:r>
              <a:t/>
            </a:r>
            <a:endParaRPr sz="1200">
              <a:solidFill>
                <a:srgbClr val="23356D"/>
              </a:solidFill>
              <a:latin typeface="Montserrat Medium"/>
              <a:ea typeface="Montserrat Medium"/>
              <a:cs typeface="Montserrat Medium"/>
              <a:sym typeface="Montserrat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g293ce2cedf2_0_52"/>
          <p:cNvPicPr preferRelativeResize="0"/>
          <p:nvPr/>
        </p:nvPicPr>
        <p:blipFill>
          <a:blip r:embed="rId3">
            <a:alphaModFix/>
          </a:blip>
          <a:stretch>
            <a:fillRect/>
          </a:stretch>
        </p:blipFill>
        <p:spPr>
          <a:xfrm>
            <a:off x="154625" y="152400"/>
            <a:ext cx="8834750" cy="4838700"/>
          </a:xfrm>
          <a:prstGeom prst="rect">
            <a:avLst/>
          </a:prstGeom>
          <a:noFill/>
          <a:ln>
            <a:noFill/>
          </a:ln>
        </p:spPr>
      </p:pic>
      <p:sp>
        <p:nvSpPr>
          <p:cNvPr id="474" name="Google Shape;474;g293ce2cedf2_0_52"/>
          <p:cNvSpPr/>
          <p:nvPr/>
        </p:nvSpPr>
        <p:spPr>
          <a:xfrm>
            <a:off x="2524050" y="2143050"/>
            <a:ext cx="4095900" cy="857400"/>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FFFFFF"/>
              </a:buClr>
              <a:buSzPts val="2500"/>
              <a:buFont typeface="Arial"/>
              <a:buNone/>
            </a:pPr>
            <a:r>
              <a:rPr b="1" lang="en-US" sz="2500">
                <a:solidFill>
                  <a:srgbClr val="23356D"/>
                </a:solidFill>
              </a:rPr>
              <a:t>BLENDED</a:t>
            </a:r>
            <a:endParaRPr b="0" i="0" sz="2500" u="none" cap="none" strike="noStrike">
              <a:solidFill>
                <a:srgbClr val="23356D"/>
              </a:solidFill>
              <a:latin typeface="Calibri"/>
              <a:ea typeface="Calibri"/>
              <a:cs typeface="Calibri"/>
              <a:sym typeface="Calibri"/>
            </a:endParaRPr>
          </a:p>
        </p:txBody>
      </p:sp>
      <p:cxnSp>
        <p:nvCxnSpPr>
          <p:cNvPr id="475" name="Google Shape;475;g293ce2cedf2_0_52"/>
          <p:cNvCxnSpPr/>
          <p:nvPr/>
        </p:nvCxnSpPr>
        <p:spPr>
          <a:xfrm>
            <a:off x="3830700" y="2924250"/>
            <a:ext cx="1482600" cy="0"/>
          </a:xfrm>
          <a:prstGeom prst="straightConnector1">
            <a:avLst/>
          </a:prstGeom>
          <a:noFill/>
          <a:ln cap="flat" cmpd="sng" w="38100">
            <a:solidFill>
              <a:srgbClr val="39A0D9"/>
            </a:solidFill>
            <a:prstDash val="solid"/>
            <a:round/>
            <a:headEnd len="med" w="med" type="none"/>
            <a:tailEnd len="med" w="med"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descr="preencoded.png" id="481" name="Google Shape;481;p25"/>
          <p:cNvPicPr preferRelativeResize="0"/>
          <p:nvPr/>
        </p:nvPicPr>
        <p:blipFill rotWithShape="1">
          <a:blip r:embed="rId3">
            <a:alphaModFix/>
          </a:blip>
          <a:srcRect b="0" l="0" r="0" t="0"/>
          <a:stretch/>
        </p:blipFill>
        <p:spPr>
          <a:xfrm>
            <a:off x="0" y="-285353"/>
            <a:ext cx="9163050" cy="572690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g293ce2cedf2_0_29"/>
          <p:cNvPicPr preferRelativeResize="0"/>
          <p:nvPr/>
        </p:nvPicPr>
        <p:blipFill>
          <a:blip r:embed="rId3">
            <a:alphaModFix/>
          </a:blip>
          <a:stretch>
            <a:fillRect/>
          </a:stretch>
        </p:blipFill>
        <p:spPr>
          <a:xfrm>
            <a:off x="154625" y="152400"/>
            <a:ext cx="8834750" cy="4838700"/>
          </a:xfrm>
          <a:prstGeom prst="rect">
            <a:avLst/>
          </a:prstGeom>
          <a:noFill/>
          <a:ln>
            <a:noFill/>
          </a:ln>
        </p:spPr>
      </p:pic>
      <p:sp>
        <p:nvSpPr>
          <p:cNvPr id="488" name="Google Shape;488;g293ce2cedf2_0_29"/>
          <p:cNvSpPr/>
          <p:nvPr/>
        </p:nvSpPr>
        <p:spPr>
          <a:xfrm>
            <a:off x="2524050" y="2143050"/>
            <a:ext cx="4095900" cy="857400"/>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FFFFFF"/>
              </a:buClr>
              <a:buSzPts val="2500"/>
              <a:buFont typeface="Arial"/>
              <a:buNone/>
            </a:pPr>
            <a:r>
              <a:rPr b="1" lang="en-US" sz="2500">
                <a:solidFill>
                  <a:srgbClr val="23356D"/>
                </a:solidFill>
              </a:rPr>
              <a:t>LIVE CHAT</a:t>
            </a:r>
            <a:endParaRPr b="0" i="0" sz="2500" u="none" cap="none" strike="noStrike">
              <a:solidFill>
                <a:srgbClr val="23356D"/>
              </a:solidFill>
              <a:latin typeface="Calibri"/>
              <a:ea typeface="Calibri"/>
              <a:cs typeface="Calibri"/>
              <a:sym typeface="Calibri"/>
            </a:endParaRPr>
          </a:p>
        </p:txBody>
      </p:sp>
      <p:cxnSp>
        <p:nvCxnSpPr>
          <p:cNvPr id="489" name="Google Shape;489;g293ce2cedf2_0_29"/>
          <p:cNvCxnSpPr/>
          <p:nvPr/>
        </p:nvCxnSpPr>
        <p:spPr>
          <a:xfrm>
            <a:off x="3830700" y="2924250"/>
            <a:ext cx="1482600" cy="0"/>
          </a:xfrm>
          <a:prstGeom prst="straightConnector1">
            <a:avLst/>
          </a:prstGeom>
          <a:noFill/>
          <a:ln cap="flat" cmpd="sng" w="38100">
            <a:solidFill>
              <a:srgbClr val="39A0D9"/>
            </a:solidFill>
            <a:prstDash val="solid"/>
            <a:round/>
            <a:headEnd len="med" w="med" type="none"/>
            <a:tailEnd len="med" w="med"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descr="preencoded.png" id="495" name="Google Shape;495;p18"/>
          <p:cNvPicPr preferRelativeResize="0"/>
          <p:nvPr/>
        </p:nvPicPr>
        <p:blipFill rotWithShape="1">
          <a:blip r:embed="rId3">
            <a:alphaModFix/>
          </a:blip>
          <a:srcRect b="0" l="0" r="0" t="0"/>
          <a:stretch/>
        </p:blipFill>
        <p:spPr>
          <a:xfrm>
            <a:off x="1309" y="0"/>
            <a:ext cx="9135032"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descr="preencoded.png" id="501" name="Google Shape;501;p19"/>
          <p:cNvPicPr preferRelativeResize="0"/>
          <p:nvPr/>
        </p:nvPicPr>
        <p:blipFill rotWithShape="1">
          <a:blip r:embed="rId3">
            <a:alphaModFix/>
          </a:blip>
          <a:srcRect b="0" l="0" r="0" t="0"/>
          <a:stretch/>
        </p:blipFill>
        <p:spPr>
          <a:xfrm>
            <a:off x="41" y="0"/>
            <a:ext cx="9162968" cy="51371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descr="preencoded.png" id="507" name="Google Shape;507;p20"/>
          <p:cNvPicPr preferRelativeResize="0"/>
          <p:nvPr/>
        </p:nvPicPr>
        <p:blipFill rotWithShape="1">
          <a:blip r:embed="rId3">
            <a:alphaModFix/>
          </a:blip>
          <a:srcRect b="0" l="0" r="0" t="0"/>
          <a:stretch/>
        </p:blipFill>
        <p:spPr>
          <a:xfrm>
            <a:off x="2305" y="0"/>
            <a:ext cx="9145739" cy="5137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descr="preencoded.png" id="513" name="Google Shape;513;p21"/>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id="519" name="Google Shape;519;g293ce2cedf2_0_0"/>
          <p:cNvPicPr preferRelativeResize="0"/>
          <p:nvPr/>
        </p:nvPicPr>
        <p:blipFill>
          <a:blip r:embed="rId3">
            <a:alphaModFix/>
          </a:blip>
          <a:stretch>
            <a:fillRect/>
          </a:stretch>
        </p:blipFill>
        <p:spPr>
          <a:xfrm>
            <a:off x="154625" y="152400"/>
            <a:ext cx="8834750" cy="4838700"/>
          </a:xfrm>
          <a:prstGeom prst="rect">
            <a:avLst/>
          </a:prstGeom>
          <a:noFill/>
          <a:ln>
            <a:noFill/>
          </a:ln>
        </p:spPr>
      </p:pic>
      <p:sp>
        <p:nvSpPr>
          <p:cNvPr id="520" name="Google Shape;520;g293ce2cedf2_0_0"/>
          <p:cNvSpPr/>
          <p:nvPr/>
        </p:nvSpPr>
        <p:spPr>
          <a:xfrm>
            <a:off x="2524050" y="2143050"/>
            <a:ext cx="4095900" cy="857400"/>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FFFFFF"/>
              </a:buClr>
              <a:buSzPts val="2500"/>
              <a:buFont typeface="Arial"/>
              <a:buNone/>
            </a:pPr>
            <a:r>
              <a:rPr b="1" lang="en-US" sz="2500">
                <a:solidFill>
                  <a:srgbClr val="23356D"/>
                </a:solidFill>
              </a:rPr>
              <a:t>VIDEO</a:t>
            </a:r>
            <a:endParaRPr b="0" i="0" sz="2500" u="none" cap="none" strike="noStrike">
              <a:solidFill>
                <a:srgbClr val="23356D"/>
              </a:solidFill>
              <a:latin typeface="Calibri"/>
              <a:ea typeface="Calibri"/>
              <a:cs typeface="Calibri"/>
              <a:sym typeface="Calibri"/>
            </a:endParaRPr>
          </a:p>
        </p:txBody>
      </p:sp>
      <p:cxnSp>
        <p:nvCxnSpPr>
          <p:cNvPr id="521" name="Google Shape;521;g293ce2cedf2_0_0"/>
          <p:cNvCxnSpPr/>
          <p:nvPr/>
        </p:nvCxnSpPr>
        <p:spPr>
          <a:xfrm>
            <a:off x="3830700" y="2924250"/>
            <a:ext cx="1482600" cy="0"/>
          </a:xfrm>
          <a:prstGeom prst="straightConnector1">
            <a:avLst/>
          </a:prstGeom>
          <a:noFill/>
          <a:ln cap="flat" cmpd="sng" w="38100">
            <a:solidFill>
              <a:srgbClr val="39A0D9"/>
            </a:solidFill>
            <a:prstDash val="solid"/>
            <a:round/>
            <a:headEnd len="med" w="med" type="none"/>
            <a:tailEnd len="med" w="med"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descr="preencoded.png" id="527" name="Google Shape;527;p8"/>
          <p:cNvPicPr preferRelativeResize="0"/>
          <p:nvPr/>
        </p:nvPicPr>
        <p:blipFill rotWithShape="1">
          <a:blip r:embed="rId3">
            <a:alphaModFix/>
          </a:blip>
          <a:srcRect b="0" l="0" r="0" t="0"/>
          <a:stretch/>
        </p:blipFill>
        <p:spPr>
          <a:xfrm>
            <a:off x="0" y="407"/>
            <a:ext cx="9156700" cy="5136336"/>
          </a:xfrm>
          <a:prstGeom prst="rect">
            <a:avLst/>
          </a:prstGeom>
          <a:noFill/>
          <a:ln>
            <a:noFill/>
          </a:ln>
        </p:spPr>
      </p:pic>
      <p:sp>
        <p:nvSpPr>
          <p:cNvPr id="528" name="Google Shape;528;p8"/>
          <p:cNvSpPr/>
          <p:nvPr/>
        </p:nvSpPr>
        <p:spPr>
          <a:xfrm>
            <a:off x="3810000" y="381000"/>
            <a:ext cx="4191000" cy="2857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23356D"/>
              </a:buClr>
              <a:buSzPts val="2100"/>
              <a:buFont typeface="Arial"/>
              <a:buNone/>
            </a:pPr>
            <a:r>
              <a:rPr b="1" i="0" lang="en-US" sz="2100" u="none" cap="none" strike="noStrike">
                <a:solidFill>
                  <a:srgbClr val="23356D"/>
                </a:solidFill>
                <a:latin typeface="Arial"/>
                <a:ea typeface="Arial"/>
                <a:cs typeface="Arial"/>
                <a:sym typeface="Arial"/>
              </a:rPr>
              <a:t>CTV &amp; OTT - Video Advertising</a:t>
            </a:r>
            <a:endParaRPr b="0" i="0" sz="2100" u="none" cap="none" strike="noStrike">
              <a:solidFill>
                <a:schemeClr val="dk1"/>
              </a:solidFill>
              <a:latin typeface="Calibri"/>
              <a:ea typeface="Calibri"/>
              <a:cs typeface="Calibri"/>
              <a:sym typeface="Calibri"/>
            </a:endParaRPr>
          </a:p>
        </p:txBody>
      </p:sp>
      <p:sp>
        <p:nvSpPr>
          <p:cNvPr id="529" name="Google Shape;529;p8"/>
          <p:cNvSpPr/>
          <p:nvPr/>
        </p:nvSpPr>
        <p:spPr>
          <a:xfrm>
            <a:off x="190500" y="381000"/>
            <a:ext cx="2571750" cy="4000500"/>
          </a:xfrm>
          <a:prstGeom prst="rect">
            <a:avLst/>
          </a:prstGeom>
          <a:solidFill>
            <a:srgbClr val="23356D">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8"/>
          <p:cNvSpPr/>
          <p:nvPr/>
        </p:nvSpPr>
        <p:spPr>
          <a:xfrm>
            <a:off x="285750" y="476250"/>
            <a:ext cx="2381250" cy="285750"/>
          </a:xfrm>
          <a:prstGeom prst="rect">
            <a:avLst/>
          </a:prstGeom>
          <a:noFill/>
          <a:ln>
            <a:noFill/>
          </a:ln>
        </p:spPr>
        <p:txBody>
          <a:bodyPr anchorCtr="0" anchor="t" bIns="0" lIns="0" spcFirstLastPara="1" rIns="0" wrap="square" tIns="0">
            <a:noAutofit/>
          </a:bodyPr>
          <a:lstStyle/>
          <a:p>
            <a:pPr indent="0" lvl="0" marL="0" marR="0" rtl="0" algn="l">
              <a:lnSpc>
                <a:spcPct val="139166"/>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What is OTT (Over The Top)? </a:t>
            </a:r>
            <a:br>
              <a:rPr b="1" i="0" lang="en-US" sz="1200" u="none" cap="none" strike="noStrike">
                <a:solidFill>
                  <a:srgbClr val="FFFFFF"/>
                </a:solidFill>
                <a:latin typeface="Arial"/>
                <a:ea typeface="Arial"/>
                <a:cs typeface="Arial"/>
                <a:sym typeface="Arial"/>
              </a:rPr>
            </a:br>
            <a:endParaRPr b="0" i="0" sz="1200" u="none" cap="none" strike="noStrike">
              <a:solidFill>
                <a:schemeClr val="dk1"/>
              </a:solidFill>
              <a:latin typeface="Calibri"/>
              <a:ea typeface="Calibri"/>
              <a:cs typeface="Calibri"/>
              <a:sym typeface="Calibri"/>
            </a:endParaRPr>
          </a:p>
        </p:txBody>
      </p:sp>
      <p:sp>
        <p:nvSpPr>
          <p:cNvPr id="531" name="Google Shape;531;p8"/>
          <p:cNvSpPr/>
          <p:nvPr/>
        </p:nvSpPr>
        <p:spPr>
          <a:xfrm>
            <a:off x="285750" y="762000"/>
            <a:ext cx="2476500" cy="28575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FFFFFF"/>
              </a:buClr>
              <a:buSzPts val="900"/>
              <a:buFont typeface="Arial"/>
              <a:buNone/>
            </a:pPr>
            <a:r>
              <a:rPr b="0" i="0" lang="en-US" sz="900" u="none" cap="none" strike="noStrike">
                <a:solidFill>
                  <a:srgbClr val="FFFFFF"/>
                </a:solidFill>
                <a:latin typeface="Arial"/>
                <a:ea typeface="Arial"/>
                <a:cs typeface="Arial"/>
                <a:sym typeface="Arial"/>
              </a:rPr>
              <a:t>An “over-the-top” media service is any online content provider that offers streaming media as a standalone product. The term is commonly applied to video-on-demand platforms, but also refers to audio streaming, messaging services, or internet-based voice calling solutions.</a:t>
            </a:r>
            <a:endParaRPr b="0" i="0" sz="900" u="none" cap="none" strike="noStrike">
              <a:solidFill>
                <a:schemeClr val="dk1"/>
              </a:solidFill>
              <a:latin typeface="Calibri"/>
              <a:ea typeface="Calibri"/>
              <a:cs typeface="Calibri"/>
              <a:sym typeface="Calibri"/>
            </a:endParaRPr>
          </a:p>
        </p:txBody>
      </p:sp>
      <p:sp>
        <p:nvSpPr>
          <p:cNvPr id="532" name="Google Shape;532;p8"/>
          <p:cNvSpPr/>
          <p:nvPr/>
        </p:nvSpPr>
        <p:spPr>
          <a:xfrm>
            <a:off x="285750" y="2095500"/>
            <a:ext cx="2381250" cy="285750"/>
          </a:xfrm>
          <a:prstGeom prst="rect">
            <a:avLst/>
          </a:prstGeom>
          <a:noFill/>
          <a:ln>
            <a:noFill/>
          </a:ln>
        </p:spPr>
        <p:txBody>
          <a:bodyPr anchorCtr="0" anchor="t" bIns="0" lIns="0" spcFirstLastPara="1" rIns="0" wrap="square" tIns="0">
            <a:noAutofit/>
          </a:bodyPr>
          <a:lstStyle/>
          <a:p>
            <a:pPr indent="0" lvl="0" marL="0" marR="0" rtl="0" algn="l">
              <a:lnSpc>
                <a:spcPct val="139166"/>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What is CTV (Connected TV)?</a:t>
            </a:r>
            <a:br>
              <a:rPr b="1" i="0" lang="en-US" sz="1200" u="none" cap="none" strike="noStrike">
                <a:solidFill>
                  <a:srgbClr val="FFFFFF"/>
                </a:solidFill>
                <a:latin typeface="Arial"/>
                <a:ea typeface="Arial"/>
                <a:cs typeface="Arial"/>
                <a:sym typeface="Arial"/>
              </a:rPr>
            </a:br>
            <a:endParaRPr b="0" i="0" sz="1200" u="none" cap="none" strike="noStrike">
              <a:solidFill>
                <a:schemeClr val="dk1"/>
              </a:solidFill>
              <a:latin typeface="Calibri"/>
              <a:ea typeface="Calibri"/>
              <a:cs typeface="Calibri"/>
              <a:sym typeface="Calibri"/>
            </a:endParaRPr>
          </a:p>
        </p:txBody>
      </p:sp>
      <p:sp>
        <p:nvSpPr>
          <p:cNvPr id="533" name="Google Shape;533;p8"/>
          <p:cNvSpPr/>
          <p:nvPr/>
        </p:nvSpPr>
        <p:spPr>
          <a:xfrm>
            <a:off x="285750" y="2381250"/>
            <a:ext cx="2381250" cy="28575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FFFFFF"/>
              </a:buClr>
              <a:buSzPts val="900"/>
              <a:buFont typeface="Arial"/>
              <a:buNone/>
            </a:pPr>
            <a:r>
              <a:rPr b="0" i="0" lang="en-US" sz="900" u="none" cap="none" strike="noStrike">
                <a:solidFill>
                  <a:srgbClr val="FFFFFF"/>
                </a:solidFill>
                <a:latin typeface="Arial"/>
                <a:ea typeface="Arial"/>
                <a:cs typeface="Arial"/>
                <a:sym typeface="Arial"/>
              </a:rPr>
              <a:t>Connected TV specifically refers to televisions that have access to an internet connection and can load or stream digital content. This mainly includes Smart TVs (where internet connection is built-in).</a:t>
            </a:r>
            <a:endParaRPr b="0" i="0" sz="900" u="none" cap="none" strike="noStrike">
              <a:solidFill>
                <a:schemeClr val="dk1"/>
              </a:solidFill>
              <a:latin typeface="Calibri"/>
              <a:ea typeface="Calibri"/>
              <a:cs typeface="Calibri"/>
              <a:sym typeface="Calibri"/>
            </a:endParaRPr>
          </a:p>
        </p:txBody>
      </p:sp>
      <p:sp>
        <p:nvSpPr>
          <p:cNvPr id="534" name="Google Shape;534;p8"/>
          <p:cNvSpPr/>
          <p:nvPr/>
        </p:nvSpPr>
        <p:spPr>
          <a:xfrm>
            <a:off x="285750" y="3524250"/>
            <a:ext cx="2381250" cy="285750"/>
          </a:xfrm>
          <a:prstGeom prst="rect">
            <a:avLst/>
          </a:prstGeom>
          <a:noFill/>
          <a:ln>
            <a:noFill/>
          </a:ln>
        </p:spPr>
        <p:txBody>
          <a:bodyPr anchorCtr="0" anchor="t" bIns="0" lIns="0" spcFirstLastPara="1" rIns="0" wrap="square" tIns="0">
            <a:noAutofit/>
          </a:bodyPr>
          <a:lstStyle/>
          <a:p>
            <a:pPr indent="0" lvl="0" marL="0" marR="0" rtl="0" algn="l">
              <a:lnSpc>
                <a:spcPct val="139166"/>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Why CTV &amp; OTT Advertising? </a:t>
            </a:r>
            <a:br>
              <a:rPr b="1" i="0" lang="en-US" sz="1200" u="none" cap="none" strike="noStrike">
                <a:solidFill>
                  <a:srgbClr val="FFFFFF"/>
                </a:solidFill>
                <a:latin typeface="Arial"/>
                <a:ea typeface="Arial"/>
                <a:cs typeface="Arial"/>
                <a:sym typeface="Arial"/>
              </a:rPr>
            </a:br>
            <a:br>
              <a:rPr b="1" i="0" lang="en-US" sz="1200" u="none" cap="none" strike="noStrike">
                <a:solidFill>
                  <a:srgbClr val="FFFFFF"/>
                </a:solidFill>
                <a:latin typeface="Arial"/>
                <a:ea typeface="Arial"/>
                <a:cs typeface="Arial"/>
                <a:sym typeface="Arial"/>
              </a:rPr>
            </a:br>
            <a:endParaRPr b="0" i="0" sz="1200" u="none" cap="none" strike="noStrike">
              <a:solidFill>
                <a:schemeClr val="dk1"/>
              </a:solidFill>
              <a:latin typeface="Calibri"/>
              <a:ea typeface="Calibri"/>
              <a:cs typeface="Calibri"/>
              <a:sym typeface="Calibri"/>
            </a:endParaRPr>
          </a:p>
        </p:txBody>
      </p:sp>
      <p:sp>
        <p:nvSpPr>
          <p:cNvPr id="535" name="Google Shape;535;p8"/>
          <p:cNvSpPr/>
          <p:nvPr/>
        </p:nvSpPr>
        <p:spPr>
          <a:xfrm>
            <a:off x="285750" y="3810000"/>
            <a:ext cx="2381250" cy="28575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FFFFFF"/>
              </a:buClr>
              <a:buSzPts val="900"/>
              <a:buFont typeface="Arial"/>
              <a:buNone/>
            </a:pPr>
            <a:r>
              <a:rPr b="0" i="0" lang="en-US" sz="900" u="none" cap="none" strike="noStrike">
                <a:solidFill>
                  <a:srgbClr val="FFFFFF"/>
                </a:solidFill>
                <a:latin typeface="Arial"/>
                <a:ea typeface="Arial"/>
                <a:cs typeface="Arial"/>
                <a:sym typeface="Arial"/>
              </a:rPr>
              <a:t>With over 50% of North Americans maintaining Netflix subscriptions, it’s clear consumers love CTV &amp; OTT content. </a:t>
            </a:r>
            <a:endParaRPr b="0" i="0" sz="900" u="none" cap="none" strike="noStrike">
              <a:solidFill>
                <a:schemeClr val="dk1"/>
              </a:solidFill>
              <a:latin typeface="Calibri"/>
              <a:ea typeface="Calibri"/>
              <a:cs typeface="Calibri"/>
              <a:sym typeface="Calibri"/>
            </a:endParaRPr>
          </a:p>
        </p:txBody>
      </p:sp>
      <p:sp>
        <p:nvSpPr>
          <p:cNvPr id="536" name="Google Shape;536;p8"/>
          <p:cNvSpPr/>
          <p:nvPr/>
        </p:nvSpPr>
        <p:spPr>
          <a:xfrm>
            <a:off x="2952750" y="762000"/>
            <a:ext cx="5810250" cy="2857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79AD3"/>
              </a:buClr>
              <a:buSzPts val="900"/>
              <a:buFont typeface="Arial"/>
              <a:buNone/>
            </a:pPr>
            <a:r>
              <a:rPr b="1" i="0" lang="en-US" sz="900" u="none" cap="none" strike="noStrike">
                <a:solidFill>
                  <a:srgbClr val="179AD3"/>
                </a:solidFill>
                <a:latin typeface="Arial"/>
                <a:ea typeface="Arial"/>
                <a:cs typeface="Arial"/>
                <a:sym typeface="Arial"/>
              </a:rPr>
              <a:t>Here are just a few reasons why the format is more appealing than traditional alternatives:</a:t>
            </a:r>
            <a:endParaRPr b="0" i="0" sz="900" u="none" cap="none" strike="noStrike">
              <a:solidFill>
                <a:schemeClr val="dk1"/>
              </a:solidFill>
              <a:latin typeface="Calibri"/>
              <a:ea typeface="Calibri"/>
              <a:cs typeface="Calibri"/>
              <a:sym typeface="Calibri"/>
            </a:endParaRPr>
          </a:p>
        </p:txBody>
      </p:sp>
      <p:sp>
        <p:nvSpPr>
          <p:cNvPr id="537" name="Google Shape;537;p8"/>
          <p:cNvSpPr/>
          <p:nvPr/>
        </p:nvSpPr>
        <p:spPr>
          <a:xfrm>
            <a:off x="3619500" y="1143000"/>
            <a:ext cx="4857750" cy="47625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Targeting your key audience in their homes while streaming their favorite shows is a valuable opportunity. Millions of Americans are leaving cable TV behind and moving to CTV &amp; OTT entertainment. This provides an ever growing advertisement opportunity for businesses around the country to reach new customers.  </a:t>
            </a:r>
            <a:endParaRPr b="0" i="0" sz="800" u="none" cap="none" strike="noStrike">
              <a:solidFill>
                <a:schemeClr val="dk1"/>
              </a:solidFill>
              <a:latin typeface="Calibri"/>
              <a:ea typeface="Calibri"/>
              <a:cs typeface="Calibri"/>
              <a:sym typeface="Calibri"/>
            </a:endParaRPr>
          </a:p>
        </p:txBody>
      </p:sp>
      <p:sp>
        <p:nvSpPr>
          <p:cNvPr id="538" name="Google Shape;538;p8"/>
          <p:cNvSpPr/>
          <p:nvPr/>
        </p:nvSpPr>
        <p:spPr>
          <a:xfrm>
            <a:off x="3143250" y="952500"/>
            <a:ext cx="666750" cy="66675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79AD3"/>
              </a:buClr>
              <a:buSzPts val="5000"/>
              <a:buFont typeface="Arial"/>
              <a:buNone/>
            </a:pPr>
            <a:r>
              <a:rPr b="1" i="0" lang="en-US" sz="5000" u="none" cap="none" strike="noStrike">
                <a:solidFill>
                  <a:srgbClr val="179AD3"/>
                </a:solidFill>
                <a:latin typeface="Arial"/>
                <a:ea typeface="Arial"/>
                <a:cs typeface="Arial"/>
                <a:sym typeface="Arial"/>
              </a:rPr>
              <a:t>1</a:t>
            </a:r>
            <a:endParaRPr b="0" i="0" sz="5000" u="none" cap="none" strike="noStrike">
              <a:solidFill>
                <a:schemeClr val="dk1"/>
              </a:solidFill>
              <a:latin typeface="Calibri"/>
              <a:ea typeface="Calibri"/>
              <a:cs typeface="Calibri"/>
              <a:sym typeface="Calibri"/>
            </a:endParaRPr>
          </a:p>
        </p:txBody>
      </p:sp>
      <p:sp>
        <p:nvSpPr>
          <p:cNvPr id="539" name="Google Shape;539;p8"/>
          <p:cNvSpPr/>
          <p:nvPr/>
        </p:nvSpPr>
        <p:spPr>
          <a:xfrm>
            <a:off x="3143250" y="1809750"/>
            <a:ext cx="666750" cy="66675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79AD3"/>
              </a:buClr>
              <a:buSzPts val="5000"/>
              <a:buFont typeface="Arial"/>
              <a:buNone/>
            </a:pPr>
            <a:r>
              <a:rPr b="1" i="0" lang="en-US" sz="5000" u="none" cap="none" strike="noStrike">
                <a:solidFill>
                  <a:srgbClr val="179AD3"/>
                </a:solidFill>
                <a:latin typeface="Arial"/>
                <a:ea typeface="Arial"/>
                <a:cs typeface="Arial"/>
                <a:sym typeface="Arial"/>
              </a:rPr>
              <a:t>2</a:t>
            </a:r>
            <a:endParaRPr b="0" i="0" sz="5000" u="none" cap="none" strike="noStrike">
              <a:solidFill>
                <a:schemeClr val="dk1"/>
              </a:solidFill>
              <a:latin typeface="Calibri"/>
              <a:ea typeface="Calibri"/>
              <a:cs typeface="Calibri"/>
              <a:sym typeface="Calibri"/>
            </a:endParaRPr>
          </a:p>
        </p:txBody>
      </p:sp>
      <p:sp>
        <p:nvSpPr>
          <p:cNvPr id="540" name="Google Shape;540;p8"/>
          <p:cNvSpPr/>
          <p:nvPr/>
        </p:nvSpPr>
        <p:spPr>
          <a:xfrm>
            <a:off x="3619500" y="1905000"/>
            <a:ext cx="4857750" cy="5715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Compatibility with multiple devices: This provides ample opportunity to reach people wherever they are streaming their favorite shows. For years, watching cable television required a television set. Today, we can watch CTV &amp; OTT content from a broad range of devices. Any account holder can enjoy the same CTV or OTT experience from a gaming console, smartphone, tablet, or smart TV. </a:t>
            </a:r>
            <a:endParaRPr b="0" i="0" sz="800" u="none" cap="none" strike="noStrike">
              <a:solidFill>
                <a:schemeClr val="dk1"/>
              </a:solidFill>
              <a:latin typeface="Calibri"/>
              <a:ea typeface="Calibri"/>
              <a:cs typeface="Calibri"/>
              <a:sym typeface="Calibri"/>
            </a:endParaRPr>
          </a:p>
        </p:txBody>
      </p:sp>
      <p:pic>
        <p:nvPicPr>
          <p:cNvPr descr="preencoded.png" id="541" name="Google Shape;541;p8"/>
          <p:cNvPicPr preferRelativeResize="0"/>
          <p:nvPr/>
        </p:nvPicPr>
        <p:blipFill rotWithShape="1">
          <a:blip r:embed="rId4">
            <a:alphaModFix/>
          </a:blip>
          <a:srcRect b="0" l="0" r="0" t="0"/>
          <a:stretch/>
        </p:blipFill>
        <p:spPr>
          <a:xfrm>
            <a:off x="4572662" y="2571750"/>
            <a:ext cx="2722827" cy="1612900"/>
          </a:xfrm>
          <a:prstGeom prst="rect">
            <a:avLst/>
          </a:prstGeom>
          <a:noFill/>
          <a:ln>
            <a:noFill/>
          </a:ln>
        </p:spPr>
      </p:pic>
      <p:sp>
        <p:nvSpPr>
          <p:cNvPr id="542" name="Google Shape;542;p8"/>
          <p:cNvSpPr/>
          <p:nvPr/>
        </p:nvSpPr>
        <p:spPr>
          <a:xfrm>
            <a:off x="8382000" y="190500"/>
            <a:ext cx="571500" cy="571500"/>
          </a:xfrm>
          <a:prstGeom prst="ellipse">
            <a:avLst/>
          </a:prstGeom>
          <a:solidFill>
            <a:srgbClr val="FFFFFF"/>
          </a:solidFill>
          <a:ln cap="flat" cmpd="sng" w="38100">
            <a:solidFill>
              <a:srgbClr val="2335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43" name="Google Shape;543;p8"/>
          <p:cNvPicPr preferRelativeResize="0"/>
          <p:nvPr/>
        </p:nvPicPr>
        <p:blipFill rotWithShape="1">
          <a:blip r:embed="rId5">
            <a:alphaModFix/>
          </a:blip>
          <a:srcRect b="0" l="0" r="0" t="0"/>
          <a:stretch/>
        </p:blipFill>
        <p:spPr>
          <a:xfrm>
            <a:off x="8477250" y="286377"/>
            <a:ext cx="349250" cy="3670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descr="preencoded.png" id="138" name="Google Shape;138;p7"/>
          <p:cNvPicPr preferRelativeResize="0"/>
          <p:nvPr/>
        </p:nvPicPr>
        <p:blipFill rotWithShape="1">
          <a:blip r:embed="rId3">
            <a:alphaModFix/>
          </a:blip>
          <a:srcRect b="0" l="0" r="0" t="0"/>
          <a:stretch/>
        </p:blipFill>
        <p:spPr>
          <a:xfrm>
            <a:off x="0" y="407"/>
            <a:ext cx="9156700" cy="5136336"/>
          </a:xfrm>
          <a:prstGeom prst="rect">
            <a:avLst/>
          </a:prstGeom>
          <a:noFill/>
          <a:ln>
            <a:noFill/>
          </a:ln>
        </p:spPr>
      </p:pic>
      <p:pic>
        <p:nvPicPr>
          <p:cNvPr descr="preencoded.png" id="139" name="Google Shape;139;p7"/>
          <p:cNvPicPr preferRelativeResize="0"/>
          <p:nvPr/>
        </p:nvPicPr>
        <p:blipFill rotWithShape="1">
          <a:blip r:embed="rId4">
            <a:alphaModFix/>
          </a:blip>
          <a:srcRect b="0" l="0" r="0" t="0"/>
          <a:stretch/>
        </p:blipFill>
        <p:spPr>
          <a:xfrm>
            <a:off x="0" y="407"/>
            <a:ext cx="9156700" cy="5136336"/>
          </a:xfrm>
          <a:prstGeom prst="rect">
            <a:avLst/>
          </a:prstGeom>
          <a:noFill/>
          <a:ln>
            <a:noFill/>
          </a:ln>
        </p:spPr>
      </p:pic>
      <p:pic>
        <p:nvPicPr>
          <p:cNvPr descr="preencoded.png" id="140" name="Google Shape;140;p7"/>
          <p:cNvPicPr preferRelativeResize="0"/>
          <p:nvPr/>
        </p:nvPicPr>
        <p:blipFill rotWithShape="1">
          <a:blip r:embed="rId5">
            <a:alphaModFix/>
          </a:blip>
          <a:srcRect b="0" l="0" r="0" t="0"/>
          <a:stretch/>
        </p:blipFill>
        <p:spPr>
          <a:xfrm>
            <a:off x="1809750" y="1619897"/>
            <a:ext cx="1968500" cy="2068806"/>
          </a:xfrm>
          <a:prstGeom prst="rect">
            <a:avLst/>
          </a:prstGeom>
          <a:noFill/>
          <a:ln>
            <a:noFill/>
          </a:ln>
        </p:spPr>
      </p:pic>
      <p:sp>
        <p:nvSpPr>
          <p:cNvPr id="141" name="Google Shape;141;p7"/>
          <p:cNvSpPr/>
          <p:nvPr/>
        </p:nvSpPr>
        <p:spPr>
          <a:xfrm>
            <a:off x="4381500" y="2190750"/>
            <a:ext cx="4095900" cy="857400"/>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FFFFFF"/>
              </a:buClr>
              <a:buSzPts val="2500"/>
              <a:buFont typeface="Arial"/>
              <a:buNone/>
            </a:pPr>
            <a:r>
              <a:rPr b="1" i="0" lang="en-US" sz="2500" u="none" cap="none" strike="noStrike">
                <a:solidFill>
                  <a:srgbClr val="FFFFFF"/>
                </a:solidFill>
                <a:latin typeface="Arial"/>
                <a:ea typeface="Arial"/>
                <a:cs typeface="Arial"/>
                <a:sym typeface="Arial"/>
              </a:rPr>
              <a:t>RECOMMENDATIONS</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pic>
        <p:nvPicPr>
          <p:cNvPr descr="preencoded.png" id="549" name="Google Shape;549;p9"/>
          <p:cNvPicPr preferRelativeResize="0"/>
          <p:nvPr/>
        </p:nvPicPr>
        <p:blipFill rotWithShape="1">
          <a:blip r:embed="rId3">
            <a:alphaModFix/>
          </a:blip>
          <a:srcRect b="0" l="0" r="0" t="0"/>
          <a:stretch/>
        </p:blipFill>
        <p:spPr>
          <a:xfrm>
            <a:off x="0" y="407"/>
            <a:ext cx="9156700" cy="5136336"/>
          </a:xfrm>
          <a:prstGeom prst="rect">
            <a:avLst/>
          </a:prstGeom>
          <a:noFill/>
          <a:ln>
            <a:noFill/>
          </a:ln>
        </p:spPr>
      </p:pic>
      <p:sp>
        <p:nvSpPr>
          <p:cNvPr id="550" name="Google Shape;550;p9"/>
          <p:cNvSpPr/>
          <p:nvPr/>
        </p:nvSpPr>
        <p:spPr>
          <a:xfrm>
            <a:off x="190500" y="381000"/>
            <a:ext cx="2571750" cy="4000500"/>
          </a:xfrm>
          <a:prstGeom prst="rect">
            <a:avLst/>
          </a:prstGeom>
          <a:solidFill>
            <a:srgbClr val="23356D">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9"/>
          <p:cNvSpPr/>
          <p:nvPr/>
        </p:nvSpPr>
        <p:spPr>
          <a:xfrm>
            <a:off x="285750" y="476250"/>
            <a:ext cx="2381250" cy="285750"/>
          </a:xfrm>
          <a:prstGeom prst="rect">
            <a:avLst/>
          </a:prstGeom>
          <a:noFill/>
          <a:ln>
            <a:noFill/>
          </a:ln>
        </p:spPr>
        <p:txBody>
          <a:bodyPr anchorCtr="0" anchor="t" bIns="0" lIns="0" spcFirstLastPara="1" rIns="0" wrap="square" tIns="0">
            <a:noAutofit/>
          </a:bodyPr>
          <a:lstStyle/>
          <a:p>
            <a:pPr indent="0" lvl="0" marL="0" marR="0" rtl="0" algn="l">
              <a:lnSpc>
                <a:spcPct val="139166"/>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Reach Your Customers – And Find New Ones</a:t>
            </a:r>
            <a:br>
              <a:rPr b="1" i="0" lang="en-US" sz="1200" u="none" cap="none" strike="noStrike">
                <a:solidFill>
                  <a:srgbClr val="FFFFFF"/>
                </a:solidFill>
                <a:latin typeface="Arial"/>
                <a:ea typeface="Arial"/>
                <a:cs typeface="Arial"/>
                <a:sym typeface="Arial"/>
              </a:rPr>
            </a:br>
            <a:endParaRPr b="0" i="0" sz="1200" u="none" cap="none" strike="noStrike">
              <a:solidFill>
                <a:schemeClr val="dk1"/>
              </a:solidFill>
              <a:latin typeface="Calibri"/>
              <a:ea typeface="Calibri"/>
              <a:cs typeface="Calibri"/>
              <a:sym typeface="Calibri"/>
            </a:endParaRPr>
          </a:p>
        </p:txBody>
      </p:sp>
      <p:sp>
        <p:nvSpPr>
          <p:cNvPr id="552" name="Google Shape;552;p9"/>
          <p:cNvSpPr/>
          <p:nvPr/>
        </p:nvSpPr>
        <p:spPr>
          <a:xfrm>
            <a:off x="285750" y="952500"/>
            <a:ext cx="2476500" cy="28575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FFFFFF"/>
              </a:buClr>
              <a:buSzPts val="900"/>
              <a:buFont typeface="Arial"/>
              <a:buNone/>
            </a:pPr>
            <a:r>
              <a:rPr b="0" i="0" lang="en-US" sz="900" u="none" cap="none" strike="noStrike">
                <a:solidFill>
                  <a:srgbClr val="FFFFFF"/>
                </a:solidFill>
                <a:latin typeface="Arial"/>
                <a:ea typeface="Arial"/>
                <a:cs typeface="Arial"/>
                <a:sym typeface="Arial"/>
              </a:rPr>
              <a:t>Foodies down the block. Fashionistas across the country. YouTube connects you to the people who matter most to your business.</a:t>
            </a:r>
            <a:br>
              <a:rPr b="0" i="0" lang="en-US" sz="900" u="none" cap="none" strike="noStrike">
                <a:solidFill>
                  <a:srgbClr val="FFFFFF"/>
                </a:solidFill>
                <a:latin typeface="Arial"/>
                <a:ea typeface="Arial"/>
                <a:cs typeface="Arial"/>
                <a:sym typeface="Arial"/>
              </a:rPr>
            </a:br>
            <a:br>
              <a:rPr b="0" i="0" lang="en-US" sz="900" u="none" cap="none" strike="noStrike">
                <a:solidFill>
                  <a:srgbClr val="FFFFFF"/>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553" name="Google Shape;553;p9"/>
          <p:cNvSpPr/>
          <p:nvPr/>
        </p:nvSpPr>
        <p:spPr>
          <a:xfrm>
            <a:off x="285750" y="1809750"/>
            <a:ext cx="2381250" cy="285750"/>
          </a:xfrm>
          <a:prstGeom prst="rect">
            <a:avLst/>
          </a:prstGeom>
          <a:noFill/>
          <a:ln>
            <a:noFill/>
          </a:ln>
        </p:spPr>
        <p:txBody>
          <a:bodyPr anchorCtr="0" anchor="t" bIns="0" lIns="0" spcFirstLastPara="1" rIns="0" wrap="square" tIns="0">
            <a:noAutofit/>
          </a:bodyPr>
          <a:lstStyle/>
          <a:p>
            <a:pPr indent="0" lvl="0" marL="0" marR="0" rtl="0" algn="l">
              <a:lnSpc>
                <a:spcPct val="139166"/>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Show Up When It Counts</a:t>
            </a:r>
            <a:br>
              <a:rPr b="1" i="0" lang="en-US" sz="1200" u="none" cap="none" strike="noStrike">
                <a:solidFill>
                  <a:srgbClr val="FFFFFF"/>
                </a:solidFill>
                <a:latin typeface="Arial"/>
                <a:ea typeface="Arial"/>
                <a:cs typeface="Arial"/>
                <a:sym typeface="Arial"/>
              </a:rPr>
            </a:br>
            <a:br>
              <a:rPr b="1" i="0" lang="en-US" sz="1200" u="none" cap="none" strike="noStrike">
                <a:solidFill>
                  <a:srgbClr val="FFFFFF"/>
                </a:solidFill>
                <a:latin typeface="Arial"/>
                <a:ea typeface="Arial"/>
                <a:cs typeface="Arial"/>
                <a:sym typeface="Arial"/>
              </a:rPr>
            </a:br>
            <a:endParaRPr b="0" i="0" sz="1200" u="none" cap="none" strike="noStrike">
              <a:solidFill>
                <a:schemeClr val="dk1"/>
              </a:solidFill>
              <a:latin typeface="Calibri"/>
              <a:ea typeface="Calibri"/>
              <a:cs typeface="Calibri"/>
              <a:sym typeface="Calibri"/>
            </a:endParaRPr>
          </a:p>
        </p:txBody>
      </p:sp>
      <p:sp>
        <p:nvSpPr>
          <p:cNvPr id="554" name="Google Shape;554;p9"/>
          <p:cNvSpPr/>
          <p:nvPr/>
        </p:nvSpPr>
        <p:spPr>
          <a:xfrm>
            <a:off x="285750" y="2095500"/>
            <a:ext cx="2381250" cy="28575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FFFFFF"/>
              </a:buClr>
              <a:buSzPts val="900"/>
              <a:buFont typeface="Arial"/>
              <a:buNone/>
            </a:pPr>
            <a:r>
              <a:rPr b="0" i="0" lang="en-US" sz="900" u="none" cap="none" strike="noStrike">
                <a:solidFill>
                  <a:srgbClr val="FFFFFF"/>
                </a:solidFill>
                <a:latin typeface="Arial"/>
                <a:ea typeface="Arial"/>
                <a:cs typeface="Arial"/>
                <a:sym typeface="Arial"/>
              </a:rPr>
              <a:t>Turn viewers into customers, on any budget. YouTube Ads uses Google data to match your message to the right people at the right moment.</a:t>
            </a:r>
            <a:endParaRPr b="0" i="0" sz="900" u="none" cap="none" strike="noStrike">
              <a:solidFill>
                <a:schemeClr val="dk1"/>
              </a:solidFill>
              <a:latin typeface="Calibri"/>
              <a:ea typeface="Calibri"/>
              <a:cs typeface="Calibri"/>
              <a:sym typeface="Calibri"/>
            </a:endParaRPr>
          </a:p>
        </p:txBody>
      </p:sp>
      <p:sp>
        <p:nvSpPr>
          <p:cNvPr id="555" name="Google Shape;555;p9"/>
          <p:cNvSpPr/>
          <p:nvPr/>
        </p:nvSpPr>
        <p:spPr>
          <a:xfrm>
            <a:off x="285750" y="3143250"/>
            <a:ext cx="2381250" cy="285750"/>
          </a:xfrm>
          <a:prstGeom prst="rect">
            <a:avLst/>
          </a:prstGeom>
          <a:noFill/>
          <a:ln>
            <a:noFill/>
          </a:ln>
        </p:spPr>
        <p:txBody>
          <a:bodyPr anchorCtr="0" anchor="t" bIns="0" lIns="0" spcFirstLastPara="1" rIns="0" wrap="square" tIns="0">
            <a:noAutofit/>
          </a:bodyPr>
          <a:lstStyle/>
          <a:p>
            <a:pPr indent="0" lvl="0" marL="0" marR="0" rtl="0" algn="l">
              <a:lnSpc>
                <a:spcPct val="139166"/>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See The Results You Want</a:t>
            </a:r>
            <a:br>
              <a:rPr b="1" i="0" lang="en-US" sz="1200" u="none" cap="none" strike="noStrike">
                <a:solidFill>
                  <a:srgbClr val="FFFFFF"/>
                </a:solidFill>
                <a:latin typeface="Arial"/>
                <a:ea typeface="Arial"/>
                <a:cs typeface="Arial"/>
                <a:sym typeface="Arial"/>
              </a:rPr>
            </a:br>
            <a:endParaRPr b="0" i="0" sz="1200" u="none" cap="none" strike="noStrike">
              <a:solidFill>
                <a:schemeClr val="dk1"/>
              </a:solidFill>
              <a:latin typeface="Calibri"/>
              <a:ea typeface="Calibri"/>
              <a:cs typeface="Calibri"/>
              <a:sym typeface="Calibri"/>
            </a:endParaRPr>
          </a:p>
        </p:txBody>
      </p:sp>
      <p:sp>
        <p:nvSpPr>
          <p:cNvPr id="556" name="Google Shape;556;p9"/>
          <p:cNvSpPr/>
          <p:nvPr/>
        </p:nvSpPr>
        <p:spPr>
          <a:xfrm>
            <a:off x="285750" y="3429000"/>
            <a:ext cx="2381250" cy="28575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FFFFFF"/>
              </a:buClr>
              <a:buSzPts val="900"/>
              <a:buFont typeface="Arial"/>
              <a:buNone/>
            </a:pPr>
            <a:r>
              <a:rPr b="0" i="0" lang="en-US" sz="900" u="none" cap="none" strike="noStrike">
                <a:solidFill>
                  <a:srgbClr val="FFFFFF"/>
                </a:solidFill>
                <a:latin typeface="Arial"/>
                <a:ea typeface="Arial"/>
                <a:cs typeface="Arial"/>
                <a:sym typeface="Arial"/>
              </a:rPr>
              <a:t>YouTube Ads make it easy for people to choose your business. Get more purchases, subscribers, website visits, and more.</a:t>
            </a:r>
            <a:br>
              <a:rPr b="0" i="0" lang="en-US" sz="900" u="none" cap="none" strike="noStrike">
                <a:solidFill>
                  <a:srgbClr val="FFFFFF"/>
                </a:solidFill>
                <a:latin typeface="Arial"/>
                <a:ea typeface="Arial"/>
                <a:cs typeface="Arial"/>
                <a:sym typeface="Arial"/>
              </a:rPr>
            </a:br>
            <a:br>
              <a:rPr b="0" i="0" lang="en-US" sz="900" u="none" cap="none" strike="noStrike">
                <a:solidFill>
                  <a:srgbClr val="FFFFFF"/>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557" name="Google Shape;557;p9"/>
          <p:cNvSpPr/>
          <p:nvPr/>
        </p:nvSpPr>
        <p:spPr>
          <a:xfrm>
            <a:off x="2952750" y="857250"/>
            <a:ext cx="5715000" cy="476250"/>
          </a:xfrm>
          <a:prstGeom prst="rect">
            <a:avLst/>
          </a:prstGeom>
          <a:noFill/>
          <a:ln>
            <a:noFill/>
          </a:ln>
        </p:spPr>
        <p:txBody>
          <a:bodyPr anchorCtr="0" anchor="t" bIns="0" lIns="0" spcFirstLastPara="1" rIns="0" wrap="square" tIns="0">
            <a:noAutofit/>
          </a:bodyPr>
          <a:lstStyle/>
          <a:p>
            <a:pPr indent="0" lvl="0" marL="0" marR="0" rtl="0" algn="ctr">
              <a:lnSpc>
                <a:spcPct val="139166"/>
              </a:lnSpc>
              <a:spcBef>
                <a:spcPts val="0"/>
              </a:spcBef>
              <a:spcAft>
                <a:spcPts val="0"/>
              </a:spcAft>
              <a:buClr>
                <a:srgbClr val="179AD3"/>
              </a:buClr>
              <a:buSzPts val="1200"/>
              <a:buFont typeface="Arial"/>
              <a:buNone/>
            </a:pPr>
            <a:r>
              <a:rPr b="1" i="0" lang="en-US" sz="1200" u="none" cap="none" strike="noStrike">
                <a:solidFill>
                  <a:srgbClr val="179AD3"/>
                </a:solidFill>
                <a:latin typeface="Arial"/>
                <a:ea typeface="Arial"/>
                <a:cs typeface="Arial"/>
                <a:sym typeface="Arial"/>
              </a:rPr>
              <a:t>Grow your business with YouTube Ads.</a:t>
            </a:r>
            <a:endParaRPr b="0" i="0" sz="1200" u="none" cap="none" strike="noStrike">
              <a:solidFill>
                <a:schemeClr val="dk1"/>
              </a:solidFill>
              <a:latin typeface="Calibri"/>
              <a:ea typeface="Calibri"/>
              <a:cs typeface="Calibri"/>
              <a:sym typeface="Calibri"/>
            </a:endParaRPr>
          </a:p>
          <a:p>
            <a:pPr indent="0" lvl="0" marL="0" marR="0" rtl="0" algn="ctr">
              <a:lnSpc>
                <a:spcPct val="139166"/>
              </a:lnSpc>
              <a:spcBef>
                <a:spcPts val="0"/>
              </a:spcBef>
              <a:spcAft>
                <a:spcPts val="0"/>
              </a:spcAft>
              <a:buClr>
                <a:srgbClr val="179AD3"/>
              </a:buClr>
              <a:buSzPts val="1200"/>
              <a:buFont typeface="Arial"/>
              <a:buNone/>
            </a:pPr>
            <a:r>
              <a:rPr b="1" i="0" lang="en-US" sz="1200" u="none" cap="none" strike="noStrike">
                <a:solidFill>
                  <a:srgbClr val="179AD3"/>
                </a:solidFill>
                <a:latin typeface="Arial"/>
                <a:ea typeface="Arial"/>
                <a:cs typeface="Arial"/>
                <a:sym typeface="Arial"/>
              </a:rPr>
              <a:t>Reach potential customers where they're watching.</a:t>
            </a:r>
            <a:endParaRPr b="0" i="0" sz="1200" u="none" cap="none" strike="noStrike">
              <a:solidFill>
                <a:schemeClr val="dk1"/>
              </a:solidFill>
              <a:latin typeface="Calibri"/>
              <a:ea typeface="Calibri"/>
              <a:cs typeface="Calibri"/>
              <a:sym typeface="Calibri"/>
            </a:endParaRPr>
          </a:p>
        </p:txBody>
      </p:sp>
      <p:sp>
        <p:nvSpPr>
          <p:cNvPr id="558" name="Google Shape;558;p9"/>
          <p:cNvSpPr/>
          <p:nvPr/>
        </p:nvSpPr>
        <p:spPr>
          <a:xfrm>
            <a:off x="3048000" y="2095500"/>
            <a:ext cx="1333500" cy="476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Viewers say they’re 2x more likely to buy something they saw on YouTube.</a:t>
            </a:r>
            <a:endParaRPr b="0" i="0" sz="800" u="none" cap="none" strike="noStrike">
              <a:solidFill>
                <a:schemeClr val="dk1"/>
              </a:solidFill>
              <a:latin typeface="Calibri"/>
              <a:ea typeface="Calibri"/>
              <a:cs typeface="Calibri"/>
              <a:sym typeface="Calibri"/>
            </a:endParaRPr>
          </a:p>
        </p:txBody>
      </p:sp>
      <p:sp>
        <p:nvSpPr>
          <p:cNvPr id="559" name="Google Shape;559;p9"/>
          <p:cNvSpPr/>
          <p:nvPr/>
        </p:nvSpPr>
        <p:spPr>
          <a:xfrm>
            <a:off x="3238500" y="1333500"/>
            <a:ext cx="1047750" cy="6667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79AD3"/>
              </a:buClr>
              <a:buSzPts val="5000"/>
              <a:buFont typeface="Arial"/>
              <a:buNone/>
            </a:pPr>
            <a:r>
              <a:rPr b="1" i="0" lang="en-US" sz="5000" u="none" cap="none" strike="noStrike">
                <a:solidFill>
                  <a:srgbClr val="179AD3"/>
                </a:solidFill>
                <a:latin typeface="Arial"/>
                <a:ea typeface="Arial"/>
                <a:cs typeface="Arial"/>
                <a:sym typeface="Arial"/>
              </a:rPr>
              <a:t>2X</a:t>
            </a:r>
            <a:endParaRPr b="0" i="0" sz="5000" u="none" cap="none" strike="noStrike">
              <a:solidFill>
                <a:schemeClr val="dk1"/>
              </a:solidFill>
              <a:latin typeface="Calibri"/>
              <a:ea typeface="Calibri"/>
              <a:cs typeface="Calibri"/>
              <a:sym typeface="Calibri"/>
            </a:endParaRPr>
          </a:p>
        </p:txBody>
      </p:sp>
      <p:sp>
        <p:nvSpPr>
          <p:cNvPr id="560" name="Google Shape;560;p9"/>
          <p:cNvSpPr/>
          <p:nvPr/>
        </p:nvSpPr>
        <p:spPr>
          <a:xfrm>
            <a:off x="5048250" y="1333500"/>
            <a:ext cx="1524000" cy="6667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79AD3"/>
              </a:buClr>
              <a:buSzPts val="5000"/>
              <a:buFont typeface="Arial"/>
              <a:buNone/>
            </a:pPr>
            <a:r>
              <a:rPr b="1" i="0" lang="en-US" sz="5000" u="none" cap="none" strike="noStrike">
                <a:solidFill>
                  <a:srgbClr val="179AD3"/>
                </a:solidFill>
                <a:latin typeface="Arial"/>
                <a:ea typeface="Arial"/>
                <a:cs typeface="Arial"/>
                <a:sym typeface="Arial"/>
              </a:rPr>
              <a:t>70%</a:t>
            </a:r>
            <a:endParaRPr b="0" i="0" sz="5000" u="none" cap="none" strike="noStrike">
              <a:solidFill>
                <a:schemeClr val="dk1"/>
              </a:solidFill>
              <a:latin typeface="Calibri"/>
              <a:ea typeface="Calibri"/>
              <a:cs typeface="Calibri"/>
              <a:sym typeface="Calibri"/>
            </a:endParaRPr>
          </a:p>
        </p:txBody>
      </p:sp>
      <p:sp>
        <p:nvSpPr>
          <p:cNvPr id="561" name="Google Shape;561;p9"/>
          <p:cNvSpPr/>
          <p:nvPr/>
        </p:nvSpPr>
        <p:spPr>
          <a:xfrm>
            <a:off x="8382000" y="190500"/>
            <a:ext cx="571500" cy="571500"/>
          </a:xfrm>
          <a:prstGeom prst="ellipse">
            <a:avLst/>
          </a:prstGeom>
          <a:solidFill>
            <a:srgbClr val="FFFFFF"/>
          </a:solidFill>
          <a:ln cap="flat" cmpd="sng" w="38100">
            <a:solidFill>
              <a:srgbClr val="2335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62" name="Google Shape;562;p9"/>
          <p:cNvPicPr preferRelativeResize="0"/>
          <p:nvPr/>
        </p:nvPicPr>
        <p:blipFill rotWithShape="1">
          <a:blip r:embed="rId4">
            <a:alphaModFix/>
          </a:blip>
          <a:srcRect b="0" l="0" r="0" t="0"/>
          <a:stretch/>
        </p:blipFill>
        <p:spPr>
          <a:xfrm>
            <a:off x="8477250" y="286377"/>
            <a:ext cx="349250" cy="367046"/>
          </a:xfrm>
          <a:prstGeom prst="rect">
            <a:avLst/>
          </a:prstGeom>
          <a:noFill/>
          <a:ln>
            <a:noFill/>
          </a:ln>
        </p:spPr>
      </p:pic>
      <p:pic>
        <p:nvPicPr>
          <p:cNvPr descr="preencoded.png" id="563" name="Google Shape;563;p9"/>
          <p:cNvPicPr preferRelativeResize="0"/>
          <p:nvPr/>
        </p:nvPicPr>
        <p:blipFill rotWithShape="1">
          <a:blip r:embed="rId5">
            <a:alphaModFix/>
          </a:blip>
          <a:srcRect b="0" l="0" r="0" t="0"/>
          <a:stretch/>
        </p:blipFill>
        <p:spPr>
          <a:xfrm>
            <a:off x="4762500" y="382380"/>
            <a:ext cx="2095500" cy="409989"/>
          </a:xfrm>
          <a:prstGeom prst="rect">
            <a:avLst/>
          </a:prstGeom>
          <a:noFill/>
          <a:ln>
            <a:noFill/>
          </a:ln>
        </p:spPr>
      </p:pic>
      <p:sp>
        <p:nvSpPr>
          <p:cNvPr id="564" name="Google Shape;564;p9"/>
          <p:cNvSpPr/>
          <p:nvPr/>
        </p:nvSpPr>
        <p:spPr>
          <a:xfrm>
            <a:off x="7334250" y="1333500"/>
            <a:ext cx="952500" cy="6667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79AD3"/>
              </a:buClr>
              <a:buSzPts val="5000"/>
              <a:buFont typeface="Arial"/>
              <a:buNone/>
            </a:pPr>
            <a:r>
              <a:rPr b="1" i="0" lang="en-US" sz="5000" u="none" cap="none" strike="noStrike">
                <a:solidFill>
                  <a:srgbClr val="179AD3"/>
                </a:solidFill>
                <a:latin typeface="Arial"/>
                <a:ea typeface="Arial"/>
                <a:cs typeface="Arial"/>
                <a:sym typeface="Arial"/>
              </a:rPr>
              <a:t>4X</a:t>
            </a:r>
            <a:endParaRPr b="0" i="0" sz="5000" u="none" cap="none" strike="noStrike">
              <a:solidFill>
                <a:schemeClr val="dk1"/>
              </a:solidFill>
              <a:latin typeface="Calibri"/>
              <a:ea typeface="Calibri"/>
              <a:cs typeface="Calibri"/>
              <a:sym typeface="Calibri"/>
            </a:endParaRPr>
          </a:p>
        </p:txBody>
      </p:sp>
      <p:sp>
        <p:nvSpPr>
          <p:cNvPr id="565" name="Google Shape;565;p9"/>
          <p:cNvSpPr/>
          <p:nvPr/>
        </p:nvSpPr>
        <p:spPr>
          <a:xfrm>
            <a:off x="4953000" y="2095500"/>
            <a:ext cx="1524000" cy="476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Over 70% of viewers say that YouTube makes them more aware of new brands.</a:t>
            </a:r>
            <a:endParaRPr b="0" i="0" sz="800" u="none" cap="none" strike="noStrike">
              <a:solidFill>
                <a:schemeClr val="dk1"/>
              </a:solidFill>
              <a:latin typeface="Calibri"/>
              <a:ea typeface="Calibri"/>
              <a:cs typeface="Calibri"/>
              <a:sym typeface="Calibri"/>
            </a:endParaRPr>
          </a:p>
        </p:txBody>
      </p:sp>
      <p:sp>
        <p:nvSpPr>
          <p:cNvPr id="566" name="Google Shape;566;p9"/>
          <p:cNvSpPr/>
          <p:nvPr/>
        </p:nvSpPr>
        <p:spPr>
          <a:xfrm>
            <a:off x="6953250" y="2095500"/>
            <a:ext cx="1714500" cy="476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Viewers are 4x more likely to use YouTube versus other platforms to find information about a brand, product, or service.</a:t>
            </a:r>
            <a:endParaRPr b="0" i="0" sz="800" u="none" cap="none" strike="noStrike">
              <a:solidFill>
                <a:schemeClr val="dk1"/>
              </a:solidFill>
              <a:latin typeface="Calibri"/>
              <a:ea typeface="Calibri"/>
              <a:cs typeface="Calibri"/>
              <a:sym typeface="Calibri"/>
            </a:endParaRPr>
          </a:p>
        </p:txBody>
      </p:sp>
      <p:pic>
        <p:nvPicPr>
          <p:cNvPr descr="preencoded.png" id="567" name="Google Shape;567;p9"/>
          <p:cNvPicPr preferRelativeResize="0"/>
          <p:nvPr/>
        </p:nvPicPr>
        <p:blipFill rotWithShape="1">
          <a:blip r:embed="rId6">
            <a:alphaModFix/>
          </a:blip>
          <a:srcRect b="0" l="0" r="0" t="0"/>
          <a:stretch/>
        </p:blipFill>
        <p:spPr>
          <a:xfrm>
            <a:off x="4381500" y="2477029"/>
            <a:ext cx="2876550" cy="175789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descr="preencoded.png" id="573" name="Google Shape;573;p10"/>
          <p:cNvPicPr preferRelativeResize="0"/>
          <p:nvPr/>
        </p:nvPicPr>
        <p:blipFill rotWithShape="1">
          <a:blip r:embed="rId3">
            <a:alphaModFix/>
          </a:blip>
          <a:srcRect b="5209" l="0" r="0" t="4975"/>
          <a:stretch/>
        </p:blipFill>
        <p:spPr>
          <a:xfrm>
            <a:off x="0" y="0"/>
            <a:ext cx="9163048" cy="51435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id="579" name="Google Shape;579;g293ce2cedf2_0_36"/>
          <p:cNvPicPr preferRelativeResize="0"/>
          <p:nvPr/>
        </p:nvPicPr>
        <p:blipFill>
          <a:blip r:embed="rId3">
            <a:alphaModFix/>
          </a:blip>
          <a:stretch>
            <a:fillRect/>
          </a:stretch>
        </p:blipFill>
        <p:spPr>
          <a:xfrm>
            <a:off x="154625" y="152400"/>
            <a:ext cx="8834750" cy="4838700"/>
          </a:xfrm>
          <a:prstGeom prst="rect">
            <a:avLst/>
          </a:prstGeom>
          <a:noFill/>
          <a:ln>
            <a:noFill/>
          </a:ln>
        </p:spPr>
      </p:pic>
      <p:sp>
        <p:nvSpPr>
          <p:cNvPr id="580" name="Google Shape;580;g293ce2cedf2_0_36"/>
          <p:cNvSpPr/>
          <p:nvPr/>
        </p:nvSpPr>
        <p:spPr>
          <a:xfrm>
            <a:off x="2524050" y="2143050"/>
            <a:ext cx="4095900" cy="857400"/>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FFFFFF"/>
              </a:buClr>
              <a:buSzPts val="2500"/>
              <a:buFont typeface="Arial"/>
              <a:buNone/>
            </a:pPr>
            <a:r>
              <a:rPr b="1" lang="en-US" sz="2500">
                <a:solidFill>
                  <a:srgbClr val="23356D"/>
                </a:solidFill>
              </a:rPr>
              <a:t>EMAIL BLAST</a:t>
            </a:r>
            <a:endParaRPr b="0" i="0" sz="2500" u="none" cap="none" strike="noStrike">
              <a:solidFill>
                <a:srgbClr val="23356D"/>
              </a:solidFill>
              <a:latin typeface="Calibri"/>
              <a:ea typeface="Calibri"/>
              <a:cs typeface="Calibri"/>
              <a:sym typeface="Calibri"/>
            </a:endParaRPr>
          </a:p>
        </p:txBody>
      </p:sp>
      <p:cxnSp>
        <p:nvCxnSpPr>
          <p:cNvPr id="581" name="Google Shape;581;g293ce2cedf2_0_36"/>
          <p:cNvCxnSpPr/>
          <p:nvPr/>
        </p:nvCxnSpPr>
        <p:spPr>
          <a:xfrm>
            <a:off x="3830700" y="2924250"/>
            <a:ext cx="1482600" cy="0"/>
          </a:xfrm>
          <a:prstGeom prst="straightConnector1">
            <a:avLst/>
          </a:prstGeom>
          <a:noFill/>
          <a:ln cap="flat" cmpd="sng" w="38100">
            <a:solidFill>
              <a:srgbClr val="39A0D9"/>
            </a:solidFill>
            <a:prstDash val="solid"/>
            <a:round/>
            <a:headEnd len="med" w="med" type="none"/>
            <a:tailEnd len="med" w="med"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pic>
        <p:nvPicPr>
          <p:cNvPr descr="preencoded.png" id="587" name="Google Shape;587;p22"/>
          <p:cNvPicPr preferRelativeResize="0"/>
          <p:nvPr/>
        </p:nvPicPr>
        <p:blipFill rotWithShape="1">
          <a:blip r:embed="rId3">
            <a:alphaModFix/>
          </a:blip>
          <a:srcRect b="0" l="0" r="0" t="0"/>
          <a:stretch/>
        </p:blipFill>
        <p:spPr>
          <a:xfrm>
            <a:off x="0" y="407"/>
            <a:ext cx="9156700" cy="5136336"/>
          </a:xfrm>
          <a:prstGeom prst="rect">
            <a:avLst/>
          </a:prstGeom>
          <a:noFill/>
          <a:ln>
            <a:noFill/>
          </a:ln>
        </p:spPr>
      </p:pic>
      <p:sp>
        <p:nvSpPr>
          <p:cNvPr id="588" name="Google Shape;588;p22"/>
          <p:cNvSpPr/>
          <p:nvPr/>
        </p:nvSpPr>
        <p:spPr>
          <a:xfrm>
            <a:off x="3810000" y="381000"/>
            <a:ext cx="4191000" cy="285750"/>
          </a:xfrm>
          <a:prstGeom prst="rect">
            <a:avLst/>
          </a:prstGeom>
          <a:noFill/>
          <a:ln>
            <a:noFill/>
          </a:ln>
        </p:spPr>
        <p:txBody>
          <a:bodyPr anchorCtr="0" anchor="t" bIns="0" lIns="0" spcFirstLastPara="1" rIns="0" wrap="square" tIns="0">
            <a:noAutofit/>
          </a:bodyPr>
          <a:lstStyle/>
          <a:p>
            <a:pPr indent="0" lvl="0" marL="0" marR="0" rtl="0" algn="ctr">
              <a:lnSpc>
                <a:spcPct val="139696"/>
              </a:lnSpc>
              <a:spcBef>
                <a:spcPts val="0"/>
              </a:spcBef>
              <a:spcAft>
                <a:spcPts val="0"/>
              </a:spcAft>
              <a:buClr>
                <a:srgbClr val="23356D"/>
              </a:buClr>
              <a:buSzPts val="3300"/>
              <a:buFont typeface="Arial"/>
              <a:buNone/>
            </a:pPr>
            <a:r>
              <a:rPr b="1" i="0" lang="en-US" sz="3300" u="none" cap="none" strike="noStrike">
                <a:solidFill>
                  <a:srgbClr val="23356D"/>
                </a:solidFill>
                <a:latin typeface="Arial"/>
                <a:ea typeface="Arial"/>
                <a:cs typeface="Arial"/>
                <a:sym typeface="Arial"/>
              </a:rPr>
              <a:t>Email Blast</a:t>
            </a:r>
            <a:endParaRPr b="0" i="0" sz="3300" u="none" cap="none" strike="noStrike">
              <a:solidFill>
                <a:schemeClr val="dk1"/>
              </a:solidFill>
              <a:latin typeface="Calibri"/>
              <a:ea typeface="Calibri"/>
              <a:cs typeface="Calibri"/>
              <a:sym typeface="Calibri"/>
            </a:endParaRPr>
          </a:p>
        </p:txBody>
      </p:sp>
      <p:sp>
        <p:nvSpPr>
          <p:cNvPr id="589" name="Google Shape;589;p22"/>
          <p:cNvSpPr/>
          <p:nvPr/>
        </p:nvSpPr>
        <p:spPr>
          <a:xfrm>
            <a:off x="190500" y="381000"/>
            <a:ext cx="2571750" cy="4000500"/>
          </a:xfrm>
          <a:prstGeom prst="rect">
            <a:avLst/>
          </a:prstGeom>
          <a:solidFill>
            <a:srgbClr val="23356D">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2"/>
          <p:cNvSpPr/>
          <p:nvPr/>
        </p:nvSpPr>
        <p:spPr>
          <a:xfrm>
            <a:off x="3048000" y="952500"/>
            <a:ext cx="5619750" cy="381000"/>
          </a:xfrm>
          <a:prstGeom prst="rect">
            <a:avLst/>
          </a:prstGeom>
          <a:solidFill>
            <a:srgbClr val="71C7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2"/>
          <p:cNvSpPr/>
          <p:nvPr/>
        </p:nvSpPr>
        <p:spPr>
          <a:xfrm>
            <a:off x="3048000" y="1000125"/>
            <a:ext cx="5619900" cy="285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FFFFFF"/>
              </a:buClr>
              <a:buSzPts val="2500"/>
              <a:buFont typeface="Arial"/>
              <a:buNone/>
            </a:pPr>
            <a:r>
              <a:rPr b="1" i="0" lang="en-US" sz="2500" u="none" cap="none" strike="noStrike">
                <a:solidFill>
                  <a:srgbClr val="FFFFFF"/>
                </a:solidFill>
                <a:latin typeface="Arial"/>
                <a:ea typeface="Arial"/>
                <a:cs typeface="Arial"/>
                <a:sym typeface="Arial"/>
              </a:rPr>
              <a:t>WHAT?</a:t>
            </a:r>
            <a:endParaRPr b="0" i="0" sz="2500" u="none" cap="none" strike="noStrike">
              <a:solidFill>
                <a:schemeClr val="dk1"/>
              </a:solidFill>
              <a:latin typeface="Calibri"/>
              <a:ea typeface="Calibri"/>
              <a:cs typeface="Calibri"/>
              <a:sym typeface="Calibri"/>
            </a:endParaRPr>
          </a:p>
        </p:txBody>
      </p:sp>
      <p:sp>
        <p:nvSpPr>
          <p:cNvPr id="592" name="Google Shape;592;p22"/>
          <p:cNvSpPr/>
          <p:nvPr/>
        </p:nvSpPr>
        <p:spPr>
          <a:xfrm>
            <a:off x="2952750" y="2476500"/>
            <a:ext cx="5810250" cy="476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Higher guaranteed click through rate • Additional traffic to your website • Increased conversion rates </a:t>
            </a:r>
            <a:br>
              <a:rPr b="0" i="0" lang="en-US" sz="800" u="none" cap="none" strike="noStrike">
                <a:solidFill>
                  <a:srgbClr val="000000"/>
                </a:solidFill>
                <a:latin typeface="Arial"/>
                <a:ea typeface="Arial"/>
                <a:cs typeface="Arial"/>
                <a:sym typeface="Arial"/>
              </a:rPr>
            </a:br>
            <a:r>
              <a:rPr b="0" i="0" lang="en-US" sz="800" u="none" cap="none" strike="noStrike">
                <a:solidFill>
                  <a:srgbClr val="000000"/>
                </a:solidFill>
                <a:latin typeface="Arial"/>
                <a:ea typeface="Arial"/>
                <a:cs typeface="Arial"/>
                <a:sym typeface="Arial"/>
              </a:rPr>
              <a:t>• Easy-to-understand analytics and reporting • Hyper-target your audience where they are engaging most </a:t>
            </a:r>
            <a:br>
              <a:rPr b="0" i="0" lang="en-US" sz="800" u="none" cap="none" strike="noStrike">
                <a:solidFill>
                  <a:srgbClr val="000000"/>
                </a:solidFill>
                <a:latin typeface="Arial"/>
                <a:ea typeface="Arial"/>
                <a:cs typeface="Arial"/>
                <a:sym typeface="Arial"/>
              </a:rPr>
            </a:br>
            <a:r>
              <a:rPr b="0" i="0" lang="en-US" sz="800" u="none" cap="none" strike="noStrike">
                <a:solidFill>
                  <a:srgbClr val="000000"/>
                </a:solidFill>
                <a:latin typeface="Arial"/>
                <a:ea typeface="Arial"/>
                <a:cs typeface="Arial"/>
                <a:sym typeface="Arial"/>
              </a:rPr>
              <a:t>• Connect with an audience that has expressed brand interest • 500+ Data Qualifiers to target for the outbound email marketing </a:t>
            </a:r>
            <a:br>
              <a:rPr b="0" i="0" lang="en-US" sz="800" u="none" cap="none" strike="noStrike">
                <a:solidFill>
                  <a:srgbClr val="000000"/>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593" name="Google Shape;593;p22"/>
          <p:cNvSpPr/>
          <p:nvPr/>
        </p:nvSpPr>
        <p:spPr>
          <a:xfrm>
            <a:off x="3048075" y="1381125"/>
            <a:ext cx="5619900" cy="3810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A digital marketing strategy is used to send emails and develop relationships with prospects and customers. An effective email marketing strategy converts prospects into customers, and turns first time buyers into recurring customers.</a:t>
            </a:r>
            <a:endParaRPr b="0" i="0" sz="800" u="none" cap="none" strike="noStrike">
              <a:solidFill>
                <a:schemeClr val="dk1"/>
              </a:solidFill>
              <a:latin typeface="Calibri"/>
              <a:ea typeface="Calibri"/>
              <a:cs typeface="Calibri"/>
              <a:sym typeface="Calibri"/>
            </a:endParaRPr>
          </a:p>
        </p:txBody>
      </p:sp>
      <p:sp>
        <p:nvSpPr>
          <p:cNvPr id="594" name="Google Shape;594;p22"/>
          <p:cNvSpPr/>
          <p:nvPr/>
        </p:nvSpPr>
        <p:spPr>
          <a:xfrm>
            <a:off x="8382000" y="190500"/>
            <a:ext cx="571500" cy="571500"/>
          </a:xfrm>
          <a:prstGeom prst="ellipse">
            <a:avLst/>
          </a:prstGeom>
          <a:solidFill>
            <a:srgbClr val="FFFFFF"/>
          </a:solidFill>
          <a:ln cap="flat" cmpd="sng" w="38100">
            <a:solidFill>
              <a:srgbClr val="2335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95" name="Google Shape;595;p22"/>
          <p:cNvPicPr preferRelativeResize="0"/>
          <p:nvPr/>
        </p:nvPicPr>
        <p:blipFill rotWithShape="1">
          <a:blip r:embed="rId4">
            <a:alphaModFix/>
          </a:blip>
          <a:srcRect b="0" l="0" r="0" t="0"/>
          <a:stretch/>
        </p:blipFill>
        <p:spPr>
          <a:xfrm>
            <a:off x="8383001" y="190500"/>
            <a:ext cx="537749" cy="565150"/>
          </a:xfrm>
          <a:prstGeom prst="rect">
            <a:avLst/>
          </a:prstGeom>
          <a:noFill/>
          <a:ln>
            <a:noFill/>
          </a:ln>
        </p:spPr>
      </p:pic>
      <p:sp>
        <p:nvSpPr>
          <p:cNvPr id="596" name="Google Shape;596;p22"/>
          <p:cNvSpPr/>
          <p:nvPr/>
        </p:nvSpPr>
        <p:spPr>
          <a:xfrm>
            <a:off x="3048000" y="1714500"/>
            <a:ext cx="5619750" cy="381000"/>
          </a:xfrm>
          <a:prstGeom prst="rect">
            <a:avLst/>
          </a:prstGeom>
          <a:solidFill>
            <a:srgbClr val="179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2"/>
          <p:cNvSpPr/>
          <p:nvPr/>
        </p:nvSpPr>
        <p:spPr>
          <a:xfrm>
            <a:off x="2952750" y="1047750"/>
            <a:ext cx="2190750" cy="190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2"/>
          <p:cNvSpPr/>
          <p:nvPr/>
        </p:nvSpPr>
        <p:spPr>
          <a:xfrm>
            <a:off x="6572250" y="1047750"/>
            <a:ext cx="2190750" cy="190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2"/>
          <p:cNvSpPr/>
          <p:nvPr/>
        </p:nvSpPr>
        <p:spPr>
          <a:xfrm>
            <a:off x="3048000" y="1714500"/>
            <a:ext cx="5619750" cy="2857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FFFFFF"/>
              </a:buClr>
              <a:buSzPts val="2500"/>
              <a:buFont typeface="Arial"/>
              <a:buNone/>
            </a:pPr>
            <a:r>
              <a:rPr b="1" i="0" lang="en-US" sz="2500" u="none" cap="none" strike="noStrike">
                <a:solidFill>
                  <a:srgbClr val="FFFFFF"/>
                </a:solidFill>
                <a:latin typeface="Arial"/>
                <a:ea typeface="Arial"/>
                <a:cs typeface="Arial"/>
                <a:sym typeface="Arial"/>
              </a:rPr>
              <a:t>WHY?</a:t>
            </a:r>
            <a:endParaRPr b="0" i="0" sz="2500" u="none" cap="none" strike="noStrike">
              <a:solidFill>
                <a:schemeClr val="dk1"/>
              </a:solidFill>
              <a:latin typeface="Calibri"/>
              <a:ea typeface="Calibri"/>
              <a:cs typeface="Calibri"/>
              <a:sym typeface="Calibri"/>
            </a:endParaRPr>
          </a:p>
        </p:txBody>
      </p:sp>
      <p:sp>
        <p:nvSpPr>
          <p:cNvPr id="600" name="Google Shape;600;p22"/>
          <p:cNvSpPr/>
          <p:nvPr/>
        </p:nvSpPr>
        <p:spPr>
          <a:xfrm>
            <a:off x="6572250" y="1809750"/>
            <a:ext cx="2190750" cy="190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2"/>
          <p:cNvSpPr/>
          <p:nvPr/>
        </p:nvSpPr>
        <p:spPr>
          <a:xfrm>
            <a:off x="2952750" y="1809750"/>
            <a:ext cx="2190750" cy="190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2"/>
          <p:cNvSpPr/>
          <p:nvPr/>
        </p:nvSpPr>
        <p:spPr>
          <a:xfrm>
            <a:off x="3048000" y="2952750"/>
            <a:ext cx="5619750" cy="381000"/>
          </a:xfrm>
          <a:prstGeom prst="rect">
            <a:avLst/>
          </a:prstGeom>
          <a:solidFill>
            <a:srgbClr val="233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2"/>
          <p:cNvSpPr/>
          <p:nvPr/>
        </p:nvSpPr>
        <p:spPr>
          <a:xfrm>
            <a:off x="3048000" y="3000375"/>
            <a:ext cx="5619900" cy="4764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FFFFFF"/>
              </a:buClr>
              <a:buSzPts val="2500"/>
              <a:buFont typeface="Arial"/>
              <a:buNone/>
            </a:pPr>
            <a:r>
              <a:rPr b="1" i="0" lang="en-US" sz="2500" u="none" cap="none" strike="noStrike">
                <a:solidFill>
                  <a:srgbClr val="FFFFFF"/>
                </a:solidFill>
                <a:latin typeface="Arial"/>
                <a:ea typeface="Arial"/>
                <a:cs typeface="Arial"/>
                <a:sym typeface="Arial"/>
              </a:rPr>
              <a:t>TARGETING OPTIONS</a:t>
            </a:r>
            <a:endParaRPr b="0" i="0" sz="2500" u="none" cap="none" strike="noStrike">
              <a:solidFill>
                <a:schemeClr val="dk1"/>
              </a:solidFill>
              <a:latin typeface="Calibri"/>
              <a:ea typeface="Calibri"/>
              <a:cs typeface="Calibri"/>
              <a:sym typeface="Calibri"/>
            </a:endParaRPr>
          </a:p>
        </p:txBody>
      </p:sp>
      <p:sp>
        <p:nvSpPr>
          <p:cNvPr id="604" name="Google Shape;604;p22"/>
          <p:cNvSpPr/>
          <p:nvPr/>
        </p:nvSpPr>
        <p:spPr>
          <a:xfrm>
            <a:off x="7620000" y="3048000"/>
            <a:ext cx="1143000" cy="190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2"/>
          <p:cNvSpPr/>
          <p:nvPr/>
        </p:nvSpPr>
        <p:spPr>
          <a:xfrm>
            <a:off x="2857500" y="3048000"/>
            <a:ext cx="1238250" cy="190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2"/>
          <p:cNvSpPr/>
          <p:nvPr/>
        </p:nvSpPr>
        <p:spPr>
          <a:xfrm>
            <a:off x="2952750" y="2095500"/>
            <a:ext cx="5810250" cy="2857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According to Optinmonster, 58% of people check their email before social media. in fact, businesses that use email marketing as a way to communicate with their audience make triple the amount of revenue as a business owner who does not.</a:t>
            </a:r>
            <a:endParaRPr b="0" i="0" sz="800" u="none" cap="none" strike="noStrike">
              <a:solidFill>
                <a:schemeClr val="dk1"/>
              </a:solidFill>
              <a:latin typeface="Calibri"/>
              <a:ea typeface="Calibri"/>
              <a:cs typeface="Calibri"/>
              <a:sym typeface="Calibri"/>
            </a:endParaRPr>
          </a:p>
        </p:txBody>
      </p:sp>
      <p:cxnSp>
        <p:nvCxnSpPr>
          <p:cNvPr id="607" name="Google Shape;607;p22"/>
          <p:cNvCxnSpPr/>
          <p:nvPr/>
        </p:nvCxnSpPr>
        <p:spPr>
          <a:xfrm>
            <a:off x="4762500" y="2428875"/>
            <a:ext cx="2190750" cy="0"/>
          </a:xfrm>
          <a:prstGeom prst="straightConnector1">
            <a:avLst/>
          </a:prstGeom>
          <a:noFill/>
          <a:ln cap="flat" cmpd="sng" w="19050">
            <a:solidFill>
              <a:srgbClr val="179AD3"/>
            </a:solidFill>
            <a:prstDash val="solid"/>
            <a:round/>
            <a:headEnd len="sm" w="sm" type="none"/>
            <a:tailEnd len="sm" w="sm" type="none"/>
          </a:ln>
        </p:spPr>
      </p:cxnSp>
      <p:sp>
        <p:nvSpPr>
          <p:cNvPr id="608" name="Google Shape;608;p22"/>
          <p:cNvSpPr/>
          <p:nvPr/>
        </p:nvSpPr>
        <p:spPr>
          <a:xfrm>
            <a:off x="2952750" y="3429000"/>
            <a:ext cx="1238250" cy="190500"/>
          </a:xfrm>
          <a:prstGeom prst="rect">
            <a:avLst/>
          </a:prstGeom>
          <a:noFill/>
          <a:ln>
            <a:noFill/>
          </a:ln>
        </p:spPr>
        <p:txBody>
          <a:bodyPr anchorCtr="0" anchor="t" bIns="0" lIns="0" spcFirstLastPara="1" rIns="0" wrap="square" tIns="0">
            <a:noAutofit/>
          </a:bodyPr>
          <a:lstStyle/>
          <a:p>
            <a:pPr indent="0" lvl="0" marL="0" marR="0" rtl="0" algn="l">
              <a:lnSpc>
                <a:spcPct val="139166"/>
              </a:lnSpc>
              <a:spcBef>
                <a:spcPts val="0"/>
              </a:spcBef>
              <a:spcAft>
                <a:spcPts val="0"/>
              </a:spcAft>
              <a:buClr>
                <a:srgbClr val="23356D"/>
              </a:buClr>
              <a:buSzPts val="1200"/>
              <a:buFont typeface="Arial"/>
              <a:buNone/>
            </a:pPr>
            <a:r>
              <a:rPr b="1" i="0" lang="en-US" sz="1200" u="none" cap="none" strike="noStrike">
                <a:solidFill>
                  <a:srgbClr val="23356D"/>
                </a:solidFill>
                <a:latin typeface="Arial"/>
                <a:ea typeface="Arial"/>
                <a:cs typeface="Arial"/>
                <a:sym typeface="Arial"/>
              </a:rPr>
              <a:t>GeoGraphic:</a:t>
            </a:r>
            <a:br>
              <a:rPr b="1" i="0" lang="en-US" sz="1200" u="none" cap="none" strike="noStrike">
                <a:solidFill>
                  <a:srgbClr val="23356D"/>
                </a:solidFill>
                <a:latin typeface="Arial"/>
                <a:ea typeface="Arial"/>
                <a:cs typeface="Arial"/>
                <a:sym typeface="Arial"/>
              </a:rPr>
            </a:br>
            <a:endParaRPr b="0" i="0" sz="1200" u="none" cap="none" strike="noStrike">
              <a:solidFill>
                <a:schemeClr val="dk1"/>
              </a:solidFill>
              <a:latin typeface="Calibri"/>
              <a:ea typeface="Calibri"/>
              <a:cs typeface="Calibri"/>
              <a:sym typeface="Calibri"/>
            </a:endParaRPr>
          </a:p>
        </p:txBody>
      </p:sp>
      <p:sp>
        <p:nvSpPr>
          <p:cNvPr id="609" name="Google Shape;609;p22"/>
          <p:cNvSpPr/>
          <p:nvPr/>
        </p:nvSpPr>
        <p:spPr>
          <a:xfrm>
            <a:off x="2952750" y="3714750"/>
            <a:ext cx="1238250" cy="190500"/>
          </a:xfrm>
          <a:prstGeom prst="rect">
            <a:avLst/>
          </a:prstGeom>
          <a:noFill/>
          <a:ln>
            <a:noFill/>
          </a:ln>
        </p:spPr>
        <p:txBody>
          <a:bodyPr anchorCtr="0" anchor="t" bIns="0" lIns="0" spcFirstLastPara="1" rIns="0" wrap="square" tIns="0">
            <a:noAutofit/>
          </a:bodyPr>
          <a:lstStyle/>
          <a:p>
            <a:pPr indent="0" lvl="0" marL="0" marR="0" rtl="0" algn="l">
              <a:lnSpc>
                <a:spcPct val="139166"/>
              </a:lnSpc>
              <a:spcBef>
                <a:spcPts val="0"/>
              </a:spcBef>
              <a:spcAft>
                <a:spcPts val="0"/>
              </a:spcAft>
              <a:buClr>
                <a:srgbClr val="179AD3"/>
              </a:buClr>
              <a:buSzPts val="1200"/>
              <a:buFont typeface="Arial"/>
              <a:buNone/>
            </a:pPr>
            <a:r>
              <a:rPr b="1" i="0" lang="en-US" sz="1200" u="none" cap="none" strike="noStrike">
                <a:solidFill>
                  <a:srgbClr val="179AD3"/>
                </a:solidFill>
                <a:latin typeface="Arial"/>
                <a:ea typeface="Arial"/>
                <a:cs typeface="Arial"/>
                <a:sym typeface="Arial"/>
              </a:rPr>
              <a:t>DemoGraphic:</a:t>
            </a:r>
            <a:br>
              <a:rPr b="1" i="0" lang="en-US" sz="1200" u="none" cap="none" strike="noStrike">
                <a:solidFill>
                  <a:srgbClr val="179AD3"/>
                </a:solidFill>
                <a:latin typeface="Arial"/>
                <a:ea typeface="Arial"/>
                <a:cs typeface="Arial"/>
                <a:sym typeface="Arial"/>
              </a:rPr>
            </a:br>
            <a:endParaRPr b="0" i="0" sz="1200" u="none" cap="none" strike="noStrike">
              <a:solidFill>
                <a:schemeClr val="dk1"/>
              </a:solidFill>
              <a:latin typeface="Calibri"/>
              <a:ea typeface="Calibri"/>
              <a:cs typeface="Calibri"/>
              <a:sym typeface="Calibri"/>
            </a:endParaRPr>
          </a:p>
        </p:txBody>
      </p:sp>
      <p:sp>
        <p:nvSpPr>
          <p:cNvPr id="610" name="Google Shape;610;p22"/>
          <p:cNvSpPr/>
          <p:nvPr/>
        </p:nvSpPr>
        <p:spPr>
          <a:xfrm>
            <a:off x="5810250" y="3429000"/>
            <a:ext cx="1238250" cy="190500"/>
          </a:xfrm>
          <a:prstGeom prst="rect">
            <a:avLst/>
          </a:prstGeom>
          <a:noFill/>
          <a:ln>
            <a:noFill/>
          </a:ln>
        </p:spPr>
        <p:txBody>
          <a:bodyPr anchorCtr="0" anchor="t" bIns="0" lIns="0" spcFirstLastPara="1" rIns="0" wrap="square" tIns="0">
            <a:noAutofit/>
          </a:bodyPr>
          <a:lstStyle/>
          <a:p>
            <a:pPr indent="0" lvl="0" marL="0" marR="0" rtl="0" algn="l">
              <a:lnSpc>
                <a:spcPct val="139166"/>
              </a:lnSpc>
              <a:spcBef>
                <a:spcPts val="0"/>
              </a:spcBef>
              <a:spcAft>
                <a:spcPts val="0"/>
              </a:spcAft>
              <a:buClr>
                <a:srgbClr val="23356D"/>
              </a:buClr>
              <a:buSzPts val="1200"/>
              <a:buFont typeface="Arial"/>
              <a:buNone/>
            </a:pPr>
            <a:r>
              <a:rPr b="1" i="0" lang="en-US" sz="1200" u="none" cap="none" strike="noStrike">
                <a:solidFill>
                  <a:srgbClr val="23356D"/>
                </a:solidFill>
                <a:latin typeface="Arial"/>
                <a:ea typeface="Arial"/>
                <a:cs typeface="Arial"/>
                <a:sym typeface="Arial"/>
              </a:rPr>
              <a:t>PyschoGraphic:</a:t>
            </a:r>
            <a:br>
              <a:rPr b="1" i="0" lang="en-US" sz="1200" u="none" cap="none" strike="noStrike">
                <a:solidFill>
                  <a:srgbClr val="23356D"/>
                </a:solidFill>
                <a:latin typeface="Arial"/>
                <a:ea typeface="Arial"/>
                <a:cs typeface="Arial"/>
                <a:sym typeface="Arial"/>
              </a:rPr>
            </a:br>
            <a:endParaRPr b="0" i="0" sz="1200" u="none" cap="none" strike="noStrike">
              <a:solidFill>
                <a:schemeClr val="dk1"/>
              </a:solidFill>
              <a:latin typeface="Calibri"/>
              <a:ea typeface="Calibri"/>
              <a:cs typeface="Calibri"/>
              <a:sym typeface="Calibri"/>
            </a:endParaRPr>
          </a:p>
        </p:txBody>
      </p:sp>
      <p:sp>
        <p:nvSpPr>
          <p:cNvPr id="611" name="Google Shape;611;p22"/>
          <p:cNvSpPr/>
          <p:nvPr/>
        </p:nvSpPr>
        <p:spPr>
          <a:xfrm>
            <a:off x="5810250" y="3714750"/>
            <a:ext cx="1238250" cy="190500"/>
          </a:xfrm>
          <a:prstGeom prst="rect">
            <a:avLst/>
          </a:prstGeom>
          <a:noFill/>
          <a:ln>
            <a:noFill/>
          </a:ln>
        </p:spPr>
        <p:txBody>
          <a:bodyPr anchorCtr="0" anchor="t" bIns="0" lIns="0" spcFirstLastPara="1" rIns="0" wrap="square" tIns="0">
            <a:noAutofit/>
          </a:bodyPr>
          <a:lstStyle/>
          <a:p>
            <a:pPr indent="0" lvl="0" marL="0" marR="0" rtl="0" algn="l">
              <a:lnSpc>
                <a:spcPct val="139166"/>
              </a:lnSpc>
              <a:spcBef>
                <a:spcPts val="0"/>
              </a:spcBef>
              <a:spcAft>
                <a:spcPts val="0"/>
              </a:spcAft>
              <a:buClr>
                <a:srgbClr val="179AD3"/>
              </a:buClr>
              <a:buSzPts val="1200"/>
              <a:buFont typeface="Arial"/>
              <a:buNone/>
            </a:pPr>
            <a:r>
              <a:rPr b="1" i="0" lang="en-US" sz="1200" u="none" cap="none" strike="noStrike">
                <a:solidFill>
                  <a:srgbClr val="179AD3"/>
                </a:solidFill>
                <a:latin typeface="Arial"/>
                <a:ea typeface="Arial"/>
                <a:cs typeface="Arial"/>
                <a:sym typeface="Arial"/>
              </a:rPr>
              <a:t>Behavioral:</a:t>
            </a:r>
            <a:br>
              <a:rPr b="1" i="0" lang="en-US" sz="1200" u="none" cap="none" strike="noStrike">
                <a:solidFill>
                  <a:srgbClr val="179AD3"/>
                </a:solidFill>
                <a:latin typeface="Arial"/>
                <a:ea typeface="Arial"/>
                <a:cs typeface="Arial"/>
                <a:sym typeface="Arial"/>
              </a:rPr>
            </a:br>
            <a:endParaRPr b="0" i="0" sz="1200" u="none" cap="none" strike="noStrike">
              <a:solidFill>
                <a:schemeClr val="dk1"/>
              </a:solidFill>
              <a:latin typeface="Calibri"/>
              <a:ea typeface="Calibri"/>
              <a:cs typeface="Calibri"/>
              <a:sym typeface="Calibri"/>
            </a:endParaRPr>
          </a:p>
        </p:txBody>
      </p:sp>
      <p:sp>
        <p:nvSpPr>
          <p:cNvPr id="612" name="Google Shape;612;p22"/>
          <p:cNvSpPr/>
          <p:nvPr/>
        </p:nvSpPr>
        <p:spPr>
          <a:xfrm>
            <a:off x="3905250" y="3429000"/>
            <a:ext cx="2000250" cy="190500"/>
          </a:xfrm>
          <a:prstGeom prst="rect">
            <a:avLst/>
          </a:prstGeom>
          <a:noFill/>
          <a:ln>
            <a:noFill/>
          </a:ln>
        </p:spPr>
        <p:txBody>
          <a:bodyPr anchorCtr="0" anchor="t" bIns="0" lIns="0" spcFirstLastPara="1" rIns="0" wrap="square" tIns="0">
            <a:noAutofit/>
          </a:bodyPr>
          <a:lstStyle/>
          <a:p>
            <a:pPr indent="0" lvl="0" marL="0" marR="0" rtl="0" algn="l">
              <a:lnSpc>
                <a:spcPct val="139166"/>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City, County, Zip Code</a:t>
            </a:r>
            <a:endParaRPr b="0" i="0" sz="1200" u="none" cap="none" strike="noStrike">
              <a:solidFill>
                <a:schemeClr val="dk1"/>
              </a:solidFill>
              <a:latin typeface="Calibri"/>
              <a:ea typeface="Calibri"/>
              <a:cs typeface="Calibri"/>
              <a:sym typeface="Calibri"/>
            </a:endParaRPr>
          </a:p>
        </p:txBody>
      </p:sp>
      <p:sp>
        <p:nvSpPr>
          <p:cNvPr id="613" name="Google Shape;613;p22"/>
          <p:cNvSpPr/>
          <p:nvPr/>
        </p:nvSpPr>
        <p:spPr>
          <a:xfrm>
            <a:off x="4000500" y="3714750"/>
            <a:ext cx="2000250" cy="190500"/>
          </a:xfrm>
          <a:prstGeom prst="rect">
            <a:avLst/>
          </a:prstGeom>
          <a:noFill/>
          <a:ln>
            <a:noFill/>
          </a:ln>
        </p:spPr>
        <p:txBody>
          <a:bodyPr anchorCtr="0" anchor="t" bIns="0" lIns="0" spcFirstLastPara="1" rIns="0" wrap="square" tIns="0">
            <a:noAutofit/>
          </a:bodyPr>
          <a:lstStyle/>
          <a:p>
            <a:pPr indent="0" lvl="0" marL="0" marR="0" rtl="0" algn="l">
              <a:lnSpc>
                <a:spcPct val="139166"/>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Age, HHI, Credit, Etc.</a:t>
            </a:r>
            <a:endParaRPr b="0" i="0" sz="1200" u="none" cap="none" strike="noStrike">
              <a:solidFill>
                <a:schemeClr val="dk1"/>
              </a:solidFill>
              <a:latin typeface="Calibri"/>
              <a:ea typeface="Calibri"/>
              <a:cs typeface="Calibri"/>
              <a:sym typeface="Calibri"/>
            </a:endParaRPr>
          </a:p>
        </p:txBody>
      </p:sp>
      <p:sp>
        <p:nvSpPr>
          <p:cNvPr id="614" name="Google Shape;614;p22"/>
          <p:cNvSpPr/>
          <p:nvPr/>
        </p:nvSpPr>
        <p:spPr>
          <a:xfrm>
            <a:off x="7048500" y="3429000"/>
            <a:ext cx="2000250" cy="190500"/>
          </a:xfrm>
          <a:prstGeom prst="rect">
            <a:avLst/>
          </a:prstGeom>
          <a:noFill/>
          <a:ln>
            <a:noFill/>
          </a:ln>
        </p:spPr>
        <p:txBody>
          <a:bodyPr anchorCtr="0" anchor="t" bIns="0" lIns="0" spcFirstLastPara="1" rIns="0" wrap="square" tIns="0">
            <a:noAutofit/>
          </a:bodyPr>
          <a:lstStyle/>
          <a:p>
            <a:pPr indent="0" lvl="0" marL="0" marR="0" rtl="0" algn="l">
              <a:lnSpc>
                <a:spcPct val="139166"/>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Habits, Hobbies, Values</a:t>
            </a:r>
            <a:endParaRPr b="0" i="0" sz="1200" u="none" cap="none" strike="noStrike">
              <a:solidFill>
                <a:schemeClr val="dk1"/>
              </a:solidFill>
              <a:latin typeface="Calibri"/>
              <a:ea typeface="Calibri"/>
              <a:cs typeface="Calibri"/>
              <a:sym typeface="Calibri"/>
            </a:endParaRPr>
          </a:p>
        </p:txBody>
      </p:sp>
      <p:sp>
        <p:nvSpPr>
          <p:cNvPr id="615" name="Google Shape;615;p22"/>
          <p:cNvSpPr/>
          <p:nvPr/>
        </p:nvSpPr>
        <p:spPr>
          <a:xfrm>
            <a:off x="6667500" y="3714750"/>
            <a:ext cx="2000250" cy="190500"/>
          </a:xfrm>
          <a:prstGeom prst="rect">
            <a:avLst/>
          </a:prstGeom>
          <a:noFill/>
          <a:ln>
            <a:noFill/>
          </a:ln>
        </p:spPr>
        <p:txBody>
          <a:bodyPr anchorCtr="0" anchor="t" bIns="0" lIns="0" spcFirstLastPara="1" rIns="0" wrap="square" tIns="0">
            <a:noAutofit/>
          </a:bodyPr>
          <a:lstStyle/>
          <a:p>
            <a:pPr indent="0" lvl="0" marL="0" marR="0" rtl="0" algn="l">
              <a:lnSpc>
                <a:spcPct val="139166"/>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Website Visits, Search Terms</a:t>
            </a:r>
            <a:endParaRPr b="0" i="0" sz="1200" u="none" cap="none" strike="noStrike">
              <a:solidFill>
                <a:schemeClr val="dk1"/>
              </a:solidFill>
              <a:latin typeface="Calibri"/>
              <a:ea typeface="Calibri"/>
              <a:cs typeface="Calibri"/>
              <a:sym typeface="Calibri"/>
            </a:endParaRPr>
          </a:p>
        </p:txBody>
      </p:sp>
      <p:pic>
        <p:nvPicPr>
          <p:cNvPr descr="preencoded.png" id="616" name="Google Shape;616;p22"/>
          <p:cNvPicPr preferRelativeResize="0"/>
          <p:nvPr/>
        </p:nvPicPr>
        <p:blipFill rotWithShape="1">
          <a:blip r:embed="rId5">
            <a:alphaModFix/>
          </a:blip>
          <a:srcRect b="0" l="0" r="0" t="0"/>
          <a:stretch/>
        </p:blipFill>
        <p:spPr>
          <a:xfrm>
            <a:off x="-857250" y="1334244"/>
            <a:ext cx="4191000" cy="257026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id="622" name="Google Shape;622;g293ce2cedf2_0_15"/>
          <p:cNvPicPr preferRelativeResize="0"/>
          <p:nvPr/>
        </p:nvPicPr>
        <p:blipFill>
          <a:blip r:embed="rId3">
            <a:alphaModFix/>
          </a:blip>
          <a:stretch>
            <a:fillRect/>
          </a:stretch>
        </p:blipFill>
        <p:spPr>
          <a:xfrm>
            <a:off x="154625" y="152400"/>
            <a:ext cx="8834750" cy="4838700"/>
          </a:xfrm>
          <a:prstGeom prst="rect">
            <a:avLst/>
          </a:prstGeom>
          <a:noFill/>
          <a:ln>
            <a:noFill/>
          </a:ln>
        </p:spPr>
      </p:pic>
      <p:sp>
        <p:nvSpPr>
          <p:cNvPr id="623" name="Google Shape;623;g293ce2cedf2_0_15"/>
          <p:cNvSpPr/>
          <p:nvPr/>
        </p:nvSpPr>
        <p:spPr>
          <a:xfrm>
            <a:off x="2524050" y="2143050"/>
            <a:ext cx="4095900" cy="857400"/>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FFFFFF"/>
              </a:buClr>
              <a:buSzPts val="2500"/>
              <a:buFont typeface="Arial"/>
              <a:buNone/>
            </a:pPr>
            <a:r>
              <a:rPr b="1" lang="en-US" sz="2500">
                <a:solidFill>
                  <a:srgbClr val="23356D"/>
                </a:solidFill>
              </a:rPr>
              <a:t>AUDIO STREAMING</a:t>
            </a:r>
            <a:endParaRPr b="0" i="0" sz="2500" u="none" cap="none" strike="noStrike">
              <a:solidFill>
                <a:srgbClr val="23356D"/>
              </a:solidFill>
              <a:latin typeface="Calibri"/>
              <a:ea typeface="Calibri"/>
              <a:cs typeface="Calibri"/>
              <a:sym typeface="Calibri"/>
            </a:endParaRPr>
          </a:p>
        </p:txBody>
      </p:sp>
      <p:cxnSp>
        <p:nvCxnSpPr>
          <p:cNvPr id="624" name="Google Shape;624;g293ce2cedf2_0_15"/>
          <p:cNvCxnSpPr/>
          <p:nvPr/>
        </p:nvCxnSpPr>
        <p:spPr>
          <a:xfrm>
            <a:off x="3830700" y="2924250"/>
            <a:ext cx="1482600" cy="0"/>
          </a:xfrm>
          <a:prstGeom prst="straightConnector1">
            <a:avLst/>
          </a:prstGeom>
          <a:noFill/>
          <a:ln cap="flat" cmpd="sng" w="38100">
            <a:solidFill>
              <a:srgbClr val="39A0D9"/>
            </a:solidFill>
            <a:prstDash val="solid"/>
            <a:round/>
            <a:headEnd len="med" w="med" type="none"/>
            <a:tailEnd len="med" w="med"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pic>
        <p:nvPicPr>
          <p:cNvPr descr="preencoded.png" id="630" name="Google Shape;630;p11"/>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descr="preencoded.png" id="636" name="Google Shape;636;p12"/>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descr="preencoded.png" id="642" name="Google Shape;642;p13"/>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pic>
        <p:nvPicPr>
          <p:cNvPr id="648" name="Google Shape;648;g293ce2cedf2_0_22"/>
          <p:cNvPicPr preferRelativeResize="0"/>
          <p:nvPr/>
        </p:nvPicPr>
        <p:blipFill>
          <a:blip r:embed="rId3">
            <a:alphaModFix/>
          </a:blip>
          <a:stretch>
            <a:fillRect/>
          </a:stretch>
        </p:blipFill>
        <p:spPr>
          <a:xfrm>
            <a:off x="154625" y="152400"/>
            <a:ext cx="8834750" cy="4838700"/>
          </a:xfrm>
          <a:prstGeom prst="rect">
            <a:avLst/>
          </a:prstGeom>
          <a:noFill/>
          <a:ln>
            <a:noFill/>
          </a:ln>
        </p:spPr>
      </p:pic>
      <p:sp>
        <p:nvSpPr>
          <p:cNvPr id="649" name="Google Shape;649;g293ce2cedf2_0_22"/>
          <p:cNvSpPr/>
          <p:nvPr/>
        </p:nvSpPr>
        <p:spPr>
          <a:xfrm>
            <a:off x="2524050" y="2143050"/>
            <a:ext cx="4095900" cy="857400"/>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FFFFFF"/>
              </a:buClr>
              <a:buSzPts val="2500"/>
              <a:buFont typeface="Arial"/>
              <a:buNone/>
            </a:pPr>
            <a:r>
              <a:rPr b="1" lang="en-US" sz="2500">
                <a:solidFill>
                  <a:srgbClr val="23356D"/>
                </a:solidFill>
              </a:rPr>
              <a:t>SOCIAL MEDIA</a:t>
            </a:r>
            <a:endParaRPr b="0" i="0" sz="2500" u="none" cap="none" strike="noStrike">
              <a:solidFill>
                <a:srgbClr val="23356D"/>
              </a:solidFill>
              <a:latin typeface="Calibri"/>
              <a:ea typeface="Calibri"/>
              <a:cs typeface="Calibri"/>
              <a:sym typeface="Calibri"/>
            </a:endParaRPr>
          </a:p>
        </p:txBody>
      </p:sp>
      <p:cxnSp>
        <p:nvCxnSpPr>
          <p:cNvPr id="650" name="Google Shape;650;g293ce2cedf2_0_22"/>
          <p:cNvCxnSpPr/>
          <p:nvPr/>
        </p:nvCxnSpPr>
        <p:spPr>
          <a:xfrm>
            <a:off x="3830700" y="2924250"/>
            <a:ext cx="1482600" cy="0"/>
          </a:xfrm>
          <a:prstGeom prst="straightConnector1">
            <a:avLst/>
          </a:prstGeom>
          <a:noFill/>
          <a:ln cap="flat" cmpd="sng" w="38100">
            <a:solidFill>
              <a:srgbClr val="39A0D9"/>
            </a:solidFill>
            <a:prstDash val="solid"/>
            <a:round/>
            <a:headEnd len="med" w="med" type="none"/>
            <a:tailEnd len="med" w="med" type="non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pic>
        <p:nvPicPr>
          <p:cNvPr descr="preencoded.png" id="656" name="Google Shape;656;p15"/>
          <p:cNvPicPr preferRelativeResize="0"/>
          <p:nvPr/>
        </p:nvPicPr>
        <p:blipFill rotWithShape="1">
          <a:blip r:embed="rId3">
            <a:alphaModFix/>
          </a:blip>
          <a:srcRect b="0" l="0" r="0" t="0"/>
          <a:stretch/>
        </p:blipFill>
        <p:spPr>
          <a:xfrm>
            <a:off x="0" y="407"/>
            <a:ext cx="9156700" cy="5136336"/>
          </a:xfrm>
          <a:prstGeom prst="rect">
            <a:avLst/>
          </a:prstGeom>
          <a:noFill/>
          <a:ln>
            <a:noFill/>
          </a:ln>
        </p:spPr>
      </p:pic>
      <p:sp>
        <p:nvSpPr>
          <p:cNvPr id="657" name="Google Shape;657;p15"/>
          <p:cNvSpPr/>
          <p:nvPr/>
        </p:nvSpPr>
        <p:spPr>
          <a:xfrm>
            <a:off x="5905500" y="190500"/>
            <a:ext cx="666750" cy="666750"/>
          </a:xfrm>
          <a:prstGeom prst="ellipse">
            <a:avLst/>
          </a:prstGeom>
          <a:solidFill>
            <a:srgbClr val="FFFFFF"/>
          </a:solidFill>
          <a:ln cap="flat" cmpd="sng" w="38100">
            <a:solidFill>
              <a:srgbClr val="2335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58" name="Google Shape;658;p15"/>
          <p:cNvPicPr preferRelativeResize="0"/>
          <p:nvPr/>
        </p:nvPicPr>
        <p:blipFill rotWithShape="1">
          <a:blip r:embed="rId4">
            <a:alphaModFix/>
          </a:blip>
          <a:srcRect b="0" l="0" r="0" t="0"/>
          <a:stretch/>
        </p:blipFill>
        <p:spPr>
          <a:xfrm>
            <a:off x="6001751" y="285750"/>
            <a:ext cx="537749" cy="565150"/>
          </a:xfrm>
          <a:prstGeom prst="rect">
            <a:avLst/>
          </a:prstGeom>
          <a:noFill/>
          <a:ln>
            <a:noFill/>
          </a:ln>
        </p:spPr>
      </p:pic>
      <p:sp>
        <p:nvSpPr>
          <p:cNvPr id="659" name="Google Shape;659;p15"/>
          <p:cNvSpPr/>
          <p:nvPr/>
        </p:nvSpPr>
        <p:spPr>
          <a:xfrm>
            <a:off x="6762750" y="666750"/>
            <a:ext cx="2286000" cy="3333750"/>
          </a:xfrm>
          <a:prstGeom prst="rect">
            <a:avLst/>
          </a:prstGeom>
          <a:solidFill>
            <a:srgbClr val="23356D">
              <a:alpha val="8392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5"/>
          <p:cNvSpPr/>
          <p:nvPr/>
        </p:nvSpPr>
        <p:spPr>
          <a:xfrm>
            <a:off x="6858000" y="762000"/>
            <a:ext cx="2095500" cy="1619250"/>
          </a:xfrm>
          <a:prstGeom prst="rect">
            <a:avLst/>
          </a:prstGeom>
          <a:noFill/>
          <a:ln>
            <a:noFill/>
          </a:ln>
        </p:spPr>
        <p:txBody>
          <a:bodyPr anchorCtr="0" anchor="t" bIns="0" lIns="0" spcFirstLastPara="1" rIns="0" wrap="square" tIns="0">
            <a:noAutofit/>
          </a:bodyPr>
          <a:lstStyle/>
          <a:p>
            <a:pPr indent="0" lvl="0" marL="0" marR="0" rtl="0" algn="ctr">
              <a:lnSpc>
                <a:spcPct val="139166"/>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Reach your ideal customers on two of the most popular mobile platforms.</a:t>
            </a:r>
            <a:endParaRPr b="0" i="0" sz="1200" u="none" cap="none" strike="noStrike">
              <a:solidFill>
                <a:schemeClr val="dk1"/>
              </a:solidFill>
              <a:latin typeface="Calibri"/>
              <a:ea typeface="Calibri"/>
              <a:cs typeface="Calibri"/>
              <a:sym typeface="Calibri"/>
            </a:endParaRPr>
          </a:p>
          <a:p>
            <a:pPr indent="0" lvl="0" marL="0" marR="0" rtl="0" algn="ctr">
              <a:lnSpc>
                <a:spcPct val="139166"/>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ctr">
              <a:lnSpc>
                <a:spcPct val="139166"/>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Advertising on Facebook &amp; Instagram helps businesses of any size achieve their goals.</a:t>
            </a:r>
            <a:endParaRPr b="0" i="0" sz="1200" u="none" cap="none" strike="noStrike">
              <a:solidFill>
                <a:schemeClr val="dk1"/>
              </a:solidFill>
              <a:latin typeface="Calibri"/>
              <a:ea typeface="Calibri"/>
              <a:cs typeface="Calibri"/>
              <a:sym typeface="Calibri"/>
            </a:endParaRPr>
          </a:p>
        </p:txBody>
      </p:sp>
      <p:sp>
        <p:nvSpPr>
          <p:cNvPr id="661" name="Google Shape;661;p15"/>
          <p:cNvSpPr/>
          <p:nvPr/>
        </p:nvSpPr>
        <p:spPr>
          <a:xfrm>
            <a:off x="1524000" y="381000"/>
            <a:ext cx="3714750" cy="6667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79AD3"/>
              </a:buClr>
              <a:buSzPts val="1600"/>
              <a:buFont typeface="Arial"/>
              <a:buNone/>
            </a:pPr>
            <a:r>
              <a:rPr b="1" i="0" lang="en-US" sz="1600" u="none" cap="none" strike="noStrike">
                <a:solidFill>
                  <a:srgbClr val="179AD3"/>
                </a:solidFill>
                <a:latin typeface="Arial"/>
                <a:ea typeface="Arial"/>
                <a:cs typeface="Arial"/>
                <a:sym typeface="Arial"/>
              </a:rPr>
              <a:t>Promote your business with </a:t>
            </a:r>
            <a:endParaRPr b="0" i="0" sz="1600" u="none" cap="none" strike="noStrike">
              <a:solidFill>
                <a:schemeClr val="dk1"/>
              </a:solidFill>
              <a:latin typeface="Calibri"/>
              <a:ea typeface="Calibri"/>
              <a:cs typeface="Calibri"/>
              <a:sym typeface="Calibri"/>
            </a:endParaRPr>
          </a:p>
          <a:p>
            <a:pPr indent="0" lvl="0" marL="0" marR="0" rtl="0" algn="ctr">
              <a:lnSpc>
                <a:spcPct val="140000"/>
              </a:lnSpc>
              <a:spcBef>
                <a:spcPts val="0"/>
              </a:spcBef>
              <a:spcAft>
                <a:spcPts val="0"/>
              </a:spcAft>
              <a:buClr>
                <a:srgbClr val="179AD3"/>
              </a:buClr>
              <a:buSzPts val="1600"/>
              <a:buFont typeface="Arial"/>
              <a:buNone/>
            </a:pPr>
            <a:r>
              <a:rPr b="1" i="0" lang="en-US" sz="1600" u="none" cap="none" strike="noStrike">
                <a:solidFill>
                  <a:srgbClr val="179AD3"/>
                </a:solidFill>
                <a:latin typeface="Arial"/>
                <a:ea typeface="Arial"/>
                <a:cs typeface="Arial"/>
                <a:sym typeface="Arial"/>
              </a:rPr>
              <a:t>Facebook &amp; Instagram ads</a:t>
            </a:r>
            <a:endParaRPr b="0" i="0" sz="1600" u="none" cap="none" strike="noStrike">
              <a:solidFill>
                <a:schemeClr val="dk1"/>
              </a:solidFill>
              <a:latin typeface="Calibri"/>
              <a:ea typeface="Calibri"/>
              <a:cs typeface="Calibri"/>
              <a:sym typeface="Calibri"/>
            </a:endParaRPr>
          </a:p>
        </p:txBody>
      </p:sp>
      <p:sp>
        <p:nvSpPr>
          <p:cNvPr id="662" name="Google Shape;662;p15"/>
          <p:cNvSpPr/>
          <p:nvPr/>
        </p:nvSpPr>
        <p:spPr>
          <a:xfrm>
            <a:off x="190500" y="1333500"/>
            <a:ext cx="6381750" cy="1333500"/>
          </a:xfrm>
          <a:prstGeom prst="rect">
            <a:avLst/>
          </a:prstGeom>
          <a:solidFill>
            <a:srgbClr val="179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63" name="Google Shape;663;p15"/>
          <p:cNvCxnSpPr/>
          <p:nvPr/>
        </p:nvCxnSpPr>
        <p:spPr>
          <a:xfrm>
            <a:off x="6953250" y="2333625"/>
            <a:ext cx="1905000" cy="0"/>
          </a:xfrm>
          <a:prstGeom prst="straightConnector1">
            <a:avLst/>
          </a:prstGeom>
          <a:noFill/>
          <a:ln cap="flat" cmpd="sng" w="19050">
            <a:solidFill>
              <a:srgbClr val="179AD3"/>
            </a:solidFill>
            <a:prstDash val="solid"/>
            <a:round/>
            <a:headEnd len="sm" w="sm" type="none"/>
            <a:tailEnd len="sm" w="sm" type="none"/>
          </a:ln>
        </p:spPr>
      </p:cxnSp>
      <p:pic>
        <p:nvPicPr>
          <p:cNvPr descr="preencoded.png" id="664" name="Google Shape;664;p15"/>
          <p:cNvPicPr preferRelativeResize="0"/>
          <p:nvPr/>
        </p:nvPicPr>
        <p:blipFill rotWithShape="1">
          <a:blip r:embed="rId5">
            <a:alphaModFix/>
          </a:blip>
          <a:srcRect b="0" l="0" r="0" t="0"/>
          <a:stretch/>
        </p:blipFill>
        <p:spPr>
          <a:xfrm>
            <a:off x="190500" y="-95250"/>
            <a:ext cx="1333500" cy="1333500"/>
          </a:xfrm>
          <a:prstGeom prst="rect">
            <a:avLst/>
          </a:prstGeom>
          <a:noFill/>
          <a:ln>
            <a:noFill/>
          </a:ln>
        </p:spPr>
      </p:pic>
      <p:pic>
        <p:nvPicPr>
          <p:cNvPr descr="preencoded.png" id="665" name="Google Shape;665;p15"/>
          <p:cNvPicPr preferRelativeResize="0"/>
          <p:nvPr/>
        </p:nvPicPr>
        <p:blipFill rotWithShape="1">
          <a:blip r:embed="rId6">
            <a:alphaModFix/>
          </a:blip>
          <a:srcRect b="0" l="0" r="0" t="0"/>
          <a:stretch/>
        </p:blipFill>
        <p:spPr>
          <a:xfrm>
            <a:off x="286181" y="1047750"/>
            <a:ext cx="1377087" cy="2565400"/>
          </a:xfrm>
          <a:prstGeom prst="rect">
            <a:avLst/>
          </a:prstGeom>
          <a:noFill/>
          <a:ln>
            <a:noFill/>
          </a:ln>
        </p:spPr>
      </p:pic>
      <p:pic>
        <p:nvPicPr>
          <p:cNvPr descr="preencoded.png" id="666" name="Google Shape;666;p15"/>
          <p:cNvPicPr preferRelativeResize="0"/>
          <p:nvPr/>
        </p:nvPicPr>
        <p:blipFill rotWithShape="1">
          <a:blip r:embed="rId7">
            <a:alphaModFix/>
          </a:blip>
          <a:srcRect b="0" l="0" r="0" t="0"/>
          <a:stretch/>
        </p:blipFill>
        <p:spPr>
          <a:xfrm>
            <a:off x="5143500" y="1048011"/>
            <a:ext cx="1314450" cy="2571228"/>
          </a:xfrm>
          <a:prstGeom prst="rect">
            <a:avLst/>
          </a:prstGeom>
          <a:noFill/>
          <a:ln>
            <a:noFill/>
          </a:ln>
        </p:spPr>
      </p:pic>
      <p:sp>
        <p:nvSpPr>
          <p:cNvPr id="667" name="Google Shape;667;p15"/>
          <p:cNvSpPr/>
          <p:nvPr/>
        </p:nvSpPr>
        <p:spPr>
          <a:xfrm>
            <a:off x="1619250" y="2762250"/>
            <a:ext cx="3524250" cy="381000"/>
          </a:xfrm>
          <a:prstGeom prst="rect">
            <a:avLst/>
          </a:prstGeom>
          <a:noFill/>
          <a:ln>
            <a:noFill/>
          </a:ln>
        </p:spPr>
        <p:txBody>
          <a:bodyPr anchorCtr="0" anchor="t" bIns="0" lIns="0" spcFirstLastPara="1" rIns="0" wrap="square" tIns="0">
            <a:noAutofit/>
          </a:bodyPr>
          <a:lstStyle/>
          <a:p>
            <a:pPr indent="0" lvl="0" marL="0" marR="0" rtl="0" algn="ctr">
              <a:lnSpc>
                <a:spcPct val="139166"/>
              </a:lnSpc>
              <a:spcBef>
                <a:spcPts val="0"/>
              </a:spcBef>
              <a:spcAft>
                <a:spcPts val="0"/>
              </a:spcAft>
              <a:buClr>
                <a:srgbClr val="23356D"/>
              </a:buClr>
              <a:buSzPts val="1200"/>
              <a:buFont typeface="Arial"/>
              <a:buNone/>
            </a:pPr>
            <a:r>
              <a:rPr b="1" i="0" lang="en-US" sz="1200" u="none" cap="none" strike="noStrike">
                <a:solidFill>
                  <a:srgbClr val="23356D"/>
                </a:solidFill>
                <a:latin typeface="Arial"/>
                <a:ea typeface="Arial"/>
                <a:cs typeface="Arial"/>
                <a:sym typeface="Arial"/>
              </a:rPr>
              <a:t>How Facebook &amp; Instagram</a:t>
            </a:r>
            <a:endParaRPr b="0" i="0" sz="1200" u="none" cap="none" strike="noStrike">
              <a:solidFill>
                <a:schemeClr val="dk1"/>
              </a:solidFill>
              <a:latin typeface="Calibri"/>
              <a:ea typeface="Calibri"/>
              <a:cs typeface="Calibri"/>
              <a:sym typeface="Calibri"/>
            </a:endParaRPr>
          </a:p>
          <a:p>
            <a:pPr indent="0" lvl="0" marL="0" marR="0" rtl="0" algn="ctr">
              <a:lnSpc>
                <a:spcPct val="139166"/>
              </a:lnSpc>
              <a:spcBef>
                <a:spcPts val="0"/>
              </a:spcBef>
              <a:spcAft>
                <a:spcPts val="0"/>
              </a:spcAft>
              <a:buClr>
                <a:srgbClr val="23356D"/>
              </a:buClr>
              <a:buSzPts val="1200"/>
              <a:buFont typeface="Arial"/>
              <a:buNone/>
            </a:pPr>
            <a:r>
              <a:rPr b="1" i="0" lang="en-US" sz="1200" u="none" cap="none" strike="noStrike">
                <a:solidFill>
                  <a:srgbClr val="23356D"/>
                </a:solidFill>
                <a:latin typeface="Arial"/>
                <a:ea typeface="Arial"/>
                <a:cs typeface="Arial"/>
                <a:sym typeface="Arial"/>
              </a:rPr>
              <a:t>ads Targeting Works</a:t>
            </a:r>
            <a:endParaRPr b="0" i="0" sz="1200" u="none" cap="none" strike="noStrike">
              <a:solidFill>
                <a:schemeClr val="dk1"/>
              </a:solidFill>
              <a:latin typeface="Calibri"/>
              <a:ea typeface="Calibri"/>
              <a:cs typeface="Calibri"/>
              <a:sym typeface="Calibri"/>
            </a:endParaRPr>
          </a:p>
        </p:txBody>
      </p:sp>
      <p:sp>
        <p:nvSpPr>
          <p:cNvPr id="668" name="Google Shape;668;p15"/>
          <p:cNvSpPr/>
          <p:nvPr/>
        </p:nvSpPr>
        <p:spPr>
          <a:xfrm>
            <a:off x="6858000" y="2476500"/>
            <a:ext cx="2095500" cy="142875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5"/>
          <p:cNvSpPr/>
          <p:nvPr/>
        </p:nvSpPr>
        <p:spPr>
          <a:xfrm>
            <a:off x="6953250" y="3048000"/>
            <a:ext cx="1905000" cy="6667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One in five minutes on mobile is spent on Instagram or Facebook. That’s more than the next 10 mobile platforms combined!</a:t>
            </a:r>
            <a:endParaRPr b="0" i="0" sz="900" u="none" cap="none" strike="noStrike">
              <a:solidFill>
                <a:schemeClr val="dk1"/>
              </a:solidFill>
              <a:latin typeface="Calibri"/>
              <a:ea typeface="Calibri"/>
              <a:cs typeface="Calibri"/>
              <a:sym typeface="Calibri"/>
            </a:endParaRPr>
          </a:p>
        </p:txBody>
      </p:sp>
      <p:sp>
        <p:nvSpPr>
          <p:cNvPr id="670" name="Google Shape;670;p15"/>
          <p:cNvSpPr/>
          <p:nvPr/>
        </p:nvSpPr>
        <p:spPr>
          <a:xfrm>
            <a:off x="7239000" y="2571750"/>
            <a:ext cx="1333500" cy="3810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23356D"/>
              </a:buClr>
              <a:buSzPts val="2500"/>
              <a:buFont typeface="Arial"/>
              <a:buNone/>
            </a:pPr>
            <a:r>
              <a:rPr b="1" i="0" lang="en-US" sz="2500" u="none" cap="none" strike="noStrike">
                <a:solidFill>
                  <a:srgbClr val="23356D"/>
                </a:solidFill>
                <a:latin typeface="Arial"/>
                <a:ea typeface="Arial"/>
                <a:cs typeface="Arial"/>
                <a:sym typeface="Arial"/>
              </a:rPr>
              <a:t>1 in 5</a:t>
            </a:r>
            <a:endParaRPr b="0" i="0" sz="2500" u="none" cap="none" strike="noStrike">
              <a:solidFill>
                <a:schemeClr val="dk1"/>
              </a:solidFill>
              <a:latin typeface="Calibri"/>
              <a:ea typeface="Calibri"/>
              <a:cs typeface="Calibri"/>
              <a:sym typeface="Calibri"/>
            </a:endParaRPr>
          </a:p>
        </p:txBody>
      </p:sp>
      <p:sp>
        <p:nvSpPr>
          <p:cNvPr id="671" name="Google Shape;671;p15"/>
          <p:cNvSpPr/>
          <p:nvPr/>
        </p:nvSpPr>
        <p:spPr>
          <a:xfrm>
            <a:off x="1714500" y="1428750"/>
            <a:ext cx="3333750" cy="1238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FFFFFF"/>
              </a:buClr>
              <a:buSzPts val="900"/>
              <a:buFont typeface="Arial"/>
              <a:buNone/>
            </a:pPr>
            <a:r>
              <a:rPr b="0" i="0" lang="en-US" sz="900" u="none" cap="none" strike="noStrike">
                <a:solidFill>
                  <a:srgbClr val="FFFFFF"/>
                </a:solidFill>
                <a:latin typeface="Arial"/>
                <a:ea typeface="Arial"/>
                <a:cs typeface="Arial"/>
                <a:sym typeface="Arial"/>
              </a:rPr>
              <a:t>Campaigns that ran across both Facebook and Instagram resulted in similar or better performance for website clicks, website conversions, video views and mobile app installs than those that ran on just one.</a:t>
            </a:r>
            <a:endParaRPr b="0" i="0" sz="900" u="none" cap="none" strike="noStrike">
              <a:solidFill>
                <a:schemeClr val="dk1"/>
              </a:solidFill>
              <a:latin typeface="Calibri"/>
              <a:ea typeface="Calibri"/>
              <a:cs typeface="Calibri"/>
              <a:sym typeface="Calibri"/>
            </a:endParaRPr>
          </a:p>
          <a:p>
            <a:pPr indent="0" lvl="0" marL="0" marR="0" rtl="0" algn="ctr">
              <a:lnSpc>
                <a:spcPct val="140000"/>
              </a:lnSpc>
              <a:spcBef>
                <a:spcPts val="0"/>
              </a:spcBef>
              <a:spcAft>
                <a:spcPts val="0"/>
              </a:spcAft>
              <a:buClr>
                <a:schemeClr val="dk1"/>
              </a:buClr>
              <a:buSzPts val="900"/>
              <a:buFont typeface="Calibri"/>
              <a:buNone/>
            </a:pPr>
            <a:r>
              <a:t/>
            </a:r>
            <a:endParaRPr b="0" i="0" sz="900" u="none" cap="none" strike="noStrike">
              <a:solidFill>
                <a:schemeClr val="dk1"/>
              </a:solidFill>
              <a:latin typeface="Calibri"/>
              <a:ea typeface="Calibri"/>
              <a:cs typeface="Calibri"/>
              <a:sym typeface="Calibri"/>
            </a:endParaRPr>
          </a:p>
          <a:p>
            <a:pPr indent="0" lvl="0" marL="0" marR="0" rtl="0" algn="ctr">
              <a:lnSpc>
                <a:spcPct val="140000"/>
              </a:lnSpc>
              <a:spcBef>
                <a:spcPts val="0"/>
              </a:spcBef>
              <a:spcAft>
                <a:spcPts val="0"/>
              </a:spcAft>
              <a:buClr>
                <a:srgbClr val="FFFFFF"/>
              </a:buClr>
              <a:buSzPts val="900"/>
              <a:buFont typeface="Arial"/>
              <a:buNone/>
            </a:pPr>
            <a:r>
              <a:rPr b="0" i="0" lang="en-US" sz="900" u="none" cap="none" strike="noStrike">
                <a:solidFill>
                  <a:srgbClr val="FFFFFF"/>
                </a:solidFill>
                <a:latin typeface="Arial"/>
                <a:ea typeface="Arial"/>
                <a:cs typeface="Arial"/>
                <a:sym typeface="Arial"/>
              </a:rPr>
              <a:t>Facebook and Instagram campaigns can use the same photos or video across both platforms or unique creative for each. </a:t>
            </a:r>
            <a:endParaRPr b="0" i="0" sz="900" u="none" cap="none" strike="noStrike">
              <a:solidFill>
                <a:schemeClr val="dk1"/>
              </a:solidFill>
              <a:latin typeface="Calibri"/>
              <a:ea typeface="Calibri"/>
              <a:cs typeface="Calibri"/>
              <a:sym typeface="Calibri"/>
            </a:endParaRPr>
          </a:p>
        </p:txBody>
      </p:sp>
      <p:sp>
        <p:nvSpPr>
          <p:cNvPr id="672" name="Google Shape;672;p15"/>
          <p:cNvSpPr/>
          <p:nvPr/>
        </p:nvSpPr>
        <p:spPr>
          <a:xfrm>
            <a:off x="1714500" y="3238500"/>
            <a:ext cx="3333750" cy="4762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A1635"/>
              </a:buClr>
              <a:buSzPts val="800"/>
              <a:buFont typeface="Arial"/>
              <a:buNone/>
            </a:pPr>
            <a:r>
              <a:rPr b="0" i="0" lang="en-US" sz="800" u="none" cap="none" strike="noStrike">
                <a:solidFill>
                  <a:srgbClr val="0A1635"/>
                </a:solidFill>
                <a:latin typeface="Arial"/>
                <a:ea typeface="Arial"/>
                <a:cs typeface="Arial"/>
                <a:sym typeface="Arial"/>
              </a:rPr>
              <a:t>Facebook will automatically show your ads to people who are most likely to find your ads relevant. You can further target your ad delivery with three audience selection tools.</a:t>
            </a:r>
            <a:br>
              <a:rPr b="0" i="0" lang="en-US" sz="800" u="none" cap="none" strike="noStrike">
                <a:solidFill>
                  <a:srgbClr val="0A1635"/>
                </a:solidFill>
                <a:latin typeface="Arial"/>
                <a:ea typeface="Arial"/>
                <a:cs typeface="Arial"/>
                <a:sym typeface="Arial"/>
              </a:rPr>
            </a:br>
            <a:br>
              <a:rPr b="0" i="0" lang="en-US" sz="800" u="none" cap="none" strike="noStrike">
                <a:solidFill>
                  <a:srgbClr val="0A1635"/>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673" name="Google Shape;673;p15"/>
          <p:cNvSpPr/>
          <p:nvPr/>
        </p:nvSpPr>
        <p:spPr>
          <a:xfrm>
            <a:off x="285750" y="3810000"/>
            <a:ext cx="1905000" cy="285750"/>
          </a:xfrm>
          <a:prstGeom prst="rect">
            <a:avLst/>
          </a:prstGeom>
          <a:noFill/>
          <a:ln>
            <a:noFill/>
          </a:ln>
        </p:spPr>
        <p:txBody>
          <a:bodyPr anchorCtr="0" anchor="t" bIns="0" lIns="0" spcFirstLastPara="1" rIns="0" wrap="square" tIns="0">
            <a:noAutofit/>
          </a:bodyPr>
          <a:lstStyle/>
          <a:p>
            <a:pPr indent="0" lvl="0" marL="0" marR="0" rtl="0" algn="ctr">
              <a:lnSpc>
                <a:spcPct val="139166"/>
              </a:lnSpc>
              <a:spcBef>
                <a:spcPts val="0"/>
              </a:spcBef>
              <a:spcAft>
                <a:spcPts val="0"/>
              </a:spcAft>
              <a:buClr>
                <a:srgbClr val="23356D"/>
              </a:buClr>
              <a:buSzPts val="1200"/>
              <a:buFont typeface="Arial"/>
              <a:buNone/>
            </a:pPr>
            <a:r>
              <a:rPr b="1" i="0" lang="en-US" sz="1200" u="none" cap="none" strike="noStrike">
                <a:solidFill>
                  <a:srgbClr val="23356D"/>
                </a:solidFill>
                <a:latin typeface="Arial"/>
                <a:ea typeface="Arial"/>
                <a:cs typeface="Arial"/>
                <a:sym typeface="Arial"/>
              </a:rPr>
              <a:t>Core Audiences</a:t>
            </a:r>
            <a:endParaRPr b="0" i="0" sz="1200" u="none" cap="none" strike="noStrike">
              <a:solidFill>
                <a:schemeClr val="dk1"/>
              </a:solidFill>
              <a:latin typeface="Calibri"/>
              <a:ea typeface="Calibri"/>
              <a:cs typeface="Calibri"/>
              <a:sym typeface="Calibri"/>
            </a:endParaRPr>
          </a:p>
        </p:txBody>
      </p:sp>
      <p:sp>
        <p:nvSpPr>
          <p:cNvPr id="674" name="Google Shape;674;p15"/>
          <p:cNvSpPr/>
          <p:nvPr/>
        </p:nvSpPr>
        <p:spPr>
          <a:xfrm>
            <a:off x="2381250" y="3810000"/>
            <a:ext cx="1905000" cy="285750"/>
          </a:xfrm>
          <a:prstGeom prst="rect">
            <a:avLst/>
          </a:prstGeom>
          <a:noFill/>
          <a:ln>
            <a:noFill/>
          </a:ln>
        </p:spPr>
        <p:txBody>
          <a:bodyPr anchorCtr="0" anchor="t" bIns="0" lIns="0" spcFirstLastPara="1" rIns="0" wrap="square" tIns="0">
            <a:noAutofit/>
          </a:bodyPr>
          <a:lstStyle/>
          <a:p>
            <a:pPr indent="0" lvl="0" marL="0" marR="0" rtl="0" algn="ctr">
              <a:lnSpc>
                <a:spcPct val="139166"/>
              </a:lnSpc>
              <a:spcBef>
                <a:spcPts val="0"/>
              </a:spcBef>
              <a:spcAft>
                <a:spcPts val="0"/>
              </a:spcAft>
              <a:buClr>
                <a:srgbClr val="23356D"/>
              </a:buClr>
              <a:buSzPts val="1200"/>
              <a:buFont typeface="Arial"/>
              <a:buNone/>
            </a:pPr>
            <a:r>
              <a:rPr b="1" i="0" lang="en-US" sz="1200" u="none" cap="none" strike="noStrike">
                <a:solidFill>
                  <a:srgbClr val="23356D"/>
                </a:solidFill>
                <a:latin typeface="Arial"/>
                <a:ea typeface="Arial"/>
                <a:cs typeface="Arial"/>
                <a:sym typeface="Arial"/>
              </a:rPr>
              <a:t>Custom Audiences</a:t>
            </a:r>
            <a:endParaRPr b="0" i="0" sz="1200" u="none" cap="none" strike="noStrike">
              <a:solidFill>
                <a:schemeClr val="dk1"/>
              </a:solidFill>
              <a:latin typeface="Calibri"/>
              <a:ea typeface="Calibri"/>
              <a:cs typeface="Calibri"/>
              <a:sym typeface="Calibri"/>
            </a:endParaRPr>
          </a:p>
        </p:txBody>
      </p:sp>
      <p:sp>
        <p:nvSpPr>
          <p:cNvPr id="675" name="Google Shape;675;p15"/>
          <p:cNvSpPr/>
          <p:nvPr/>
        </p:nvSpPr>
        <p:spPr>
          <a:xfrm>
            <a:off x="4572000" y="3810000"/>
            <a:ext cx="1905000" cy="285750"/>
          </a:xfrm>
          <a:prstGeom prst="rect">
            <a:avLst/>
          </a:prstGeom>
          <a:noFill/>
          <a:ln>
            <a:noFill/>
          </a:ln>
        </p:spPr>
        <p:txBody>
          <a:bodyPr anchorCtr="0" anchor="t" bIns="0" lIns="0" spcFirstLastPara="1" rIns="0" wrap="square" tIns="0">
            <a:noAutofit/>
          </a:bodyPr>
          <a:lstStyle/>
          <a:p>
            <a:pPr indent="0" lvl="0" marL="0" marR="0" rtl="0" algn="ctr">
              <a:lnSpc>
                <a:spcPct val="139166"/>
              </a:lnSpc>
              <a:spcBef>
                <a:spcPts val="0"/>
              </a:spcBef>
              <a:spcAft>
                <a:spcPts val="0"/>
              </a:spcAft>
              <a:buClr>
                <a:srgbClr val="23356D"/>
              </a:buClr>
              <a:buSzPts val="1200"/>
              <a:buFont typeface="Arial"/>
              <a:buNone/>
            </a:pPr>
            <a:r>
              <a:rPr b="1" i="0" lang="en-US" sz="1200" u="none" cap="none" strike="noStrike">
                <a:solidFill>
                  <a:srgbClr val="23356D"/>
                </a:solidFill>
                <a:latin typeface="Arial"/>
                <a:ea typeface="Arial"/>
                <a:cs typeface="Arial"/>
                <a:sym typeface="Arial"/>
              </a:rPr>
              <a:t>Lookalike Audiences</a:t>
            </a:r>
            <a:endParaRPr b="0" i="0" sz="1200" u="none" cap="none" strike="noStrike">
              <a:solidFill>
                <a:schemeClr val="dk1"/>
              </a:solidFill>
              <a:latin typeface="Calibri"/>
              <a:ea typeface="Calibri"/>
              <a:cs typeface="Calibri"/>
              <a:sym typeface="Calibri"/>
            </a:endParaRPr>
          </a:p>
        </p:txBody>
      </p:sp>
      <p:sp>
        <p:nvSpPr>
          <p:cNvPr id="676" name="Google Shape;676;p15"/>
          <p:cNvSpPr/>
          <p:nvPr/>
        </p:nvSpPr>
        <p:spPr>
          <a:xfrm>
            <a:off x="285750" y="4095750"/>
            <a:ext cx="1905000" cy="5715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79AD3"/>
              </a:buClr>
              <a:buSzPts val="900"/>
              <a:buFont typeface="Arial"/>
              <a:buNone/>
            </a:pPr>
            <a:r>
              <a:rPr b="0" i="0" lang="en-US" sz="900" u="none" cap="none" strike="noStrike">
                <a:solidFill>
                  <a:srgbClr val="179AD3"/>
                </a:solidFill>
                <a:latin typeface="Arial"/>
                <a:ea typeface="Arial"/>
                <a:cs typeface="Arial"/>
                <a:sym typeface="Arial"/>
              </a:rPr>
              <a:t>Define an audience based on criteria like age, interests, geography and more.</a:t>
            </a:r>
            <a:br>
              <a:rPr b="0" i="0" lang="en-US" sz="900" u="none" cap="none" strike="noStrike">
                <a:solidFill>
                  <a:srgbClr val="179AD3"/>
                </a:solidFill>
                <a:latin typeface="Arial"/>
                <a:ea typeface="Arial"/>
                <a:cs typeface="Arial"/>
                <a:sym typeface="Arial"/>
              </a:rPr>
            </a:br>
            <a:br>
              <a:rPr b="0" i="0" lang="en-US" sz="900" u="none" cap="none" strike="noStrike">
                <a:solidFill>
                  <a:srgbClr val="179AD3"/>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
        <p:nvSpPr>
          <p:cNvPr id="677" name="Google Shape;677;p15"/>
          <p:cNvSpPr/>
          <p:nvPr/>
        </p:nvSpPr>
        <p:spPr>
          <a:xfrm>
            <a:off x="2381250" y="4095750"/>
            <a:ext cx="1905000" cy="2857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79AD3"/>
              </a:buClr>
              <a:buSzPts val="900"/>
              <a:buFont typeface="Arial"/>
              <a:buNone/>
            </a:pPr>
            <a:r>
              <a:rPr b="0" i="0" lang="en-US" sz="900" u="none" cap="none" strike="noStrike">
                <a:solidFill>
                  <a:srgbClr val="179AD3"/>
                </a:solidFill>
                <a:latin typeface="Arial"/>
                <a:ea typeface="Arial"/>
                <a:cs typeface="Arial"/>
                <a:sym typeface="Arial"/>
              </a:rPr>
              <a:t>Get back in touch with people who have engaged with your business, online or off.</a:t>
            </a:r>
            <a:endParaRPr b="0" i="0" sz="900" u="none" cap="none" strike="noStrike">
              <a:solidFill>
                <a:schemeClr val="dk1"/>
              </a:solidFill>
              <a:latin typeface="Calibri"/>
              <a:ea typeface="Calibri"/>
              <a:cs typeface="Calibri"/>
              <a:sym typeface="Calibri"/>
            </a:endParaRPr>
          </a:p>
        </p:txBody>
      </p:sp>
      <p:sp>
        <p:nvSpPr>
          <p:cNvPr id="678" name="Google Shape;678;p15"/>
          <p:cNvSpPr/>
          <p:nvPr/>
        </p:nvSpPr>
        <p:spPr>
          <a:xfrm>
            <a:off x="4572000" y="4095750"/>
            <a:ext cx="1905000" cy="2857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79AD3"/>
              </a:buClr>
              <a:buSzPts val="900"/>
              <a:buFont typeface="Arial"/>
              <a:buNone/>
            </a:pPr>
            <a:r>
              <a:rPr b="0" i="0" lang="en-US" sz="900" u="none" cap="none" strike="noStrike">
                <a:solidFill>
                  <a:srgbClr val="179AD3"/>
                </a:solidFill>
                <a:latin typeface="Arial"/>
                <a:ea typeface="Arial"/>
                <a:cs typeface="Arial"/>
                <a:sym typeface="Arial"/>
              </a:rPr>
              <a:t>Reach new people whose interests are similar to those of your best customers.</a:t>
            </a:r>
            <a:br>
              <a:rPr b="0" i="0" lang="en-US" sz="900" u="none" cap="none" strike="noStrike">
                <a:solidFill>
                  <a:srgbClr val="179AD3"/>
                </a:solidFill>
                <a:latin typeface="Arial"/>
                <a:ea typeface="Arial"/>
                <a:cs typeface="Arial"/>
                <a:sym typeface="Arial"/>
              </a:rPr>
            </a:br>
            <a:br>
              <a:rPr b="0" i="0" lang="en-US" sz="900" u="none" cap="none" strike="noStrike">
                <a:solidFill>
                  <a:srgbClr val="179AD3"/>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g294f1f16b6c_1_85"/>
          <p:cNvPicPr preferRelativeResize="0"/>
          <p:nvPr/>
        </p:nvPicPr>
        <p:blipFill rotWithShape="1">
          <a:blip r:embed="rId3">
            <a:alphaModFix/>
          </a:blip>
          <a:srcRect b="0" l="0" r="0" t="0"/>
          <a:stretch/>
        </p:blipFill>
        <p:spPr>
          <a:xfrm>
            <a:off x="0" y="0"/>
            <a:ext cx="9144000" cy="5143501"/>
          </a:xfrm>
          <a:prstGeom prst="rect">
            <a:avLst/>
          </a:prstGeom>
          <a:noFill/>
          <a:ln>
            <a:noFill/>
          </a:ln>
        </p:spPr>
      </p:pic>
      <p:sp>
        <p:nvSpPr>
          <p:cNvPr id="147" name="Google Shape;147;g294f1f16b6c_1_85"/>
          <p:cNvSpPr txBox="1"/>
          <p:nvPr/>
        </p:nvSpPr>
        <p:spPr>
          <a:xfrm>
            <a:off x="1154725" y="3376125"/>
            <a:ext cx="4792800" cy="42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Francois One"/>
                <a:ea typeface="Francois One"/>
                <a:cs typeface="Francois One"/>
                <a:sym typeface="Francois One"/>
              </a:rPr>
              <a:t>Monthly Performance Report</a:t>
            </a:r>
            <a:endParaRPr b="0" i="0" sz="1800" u="none" cap="none" strike="noStrike">
              <a:solidFill>
                <a:srgbClr val="FFFFFF"/>
              </a:solidFill>
              <a:latin typeface="Francois One"/>
              <a:ea typeface="Francois One"/>
              <a:cs typeface="Francois One"/>
              <a:sym typeface="Francois One"/>
            </a:endParaRPr>
          </a:p>
        </p:txBody>
      </p:sp>
      <p:sp>
        <p:nvSpPr>
          <p:cNvPr id="148" name="Google Shape;148;g294f1f16b6c_1_85"/>
          <p:cNvSpPr txBox="1"/>
          <p:nvPr/>
        </p:nvSpPr>
        <p:spPr>
          <a:xfrm>
            <a:off x="5049100" y="1355025"/>
            <a:ext cx="2838600" cy="5169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3000"/>
              <a:buFont typeface="Arial"/>
              <a:buNone/>
            </a:pPr>
            <a:r>
              <a:rPr b="0" i="0" lang="en-US" sz="3000" u="none" cap="none" strike="noStrike">
                <a:solidFill>
                  <a:srgbClr val="FFFFFF"/>
                </a:solidFill>
                <a:latin typeface="Francois One"/>
                <a:ea typeface="Francois One"/>
                <a:cs typeface="Francois One"/>
                <a:sym typeface="Francois One"/>
              </a:rPr>
              <a:t>2020</a:t>
            </a:r>
            <a:endParaRPr b="0" i="0" sz="3000" u="none" cap="none" strike="noStrike">
              <a:solidFill>
                <a:srgbClr val="FFFFFF"/>
              </a:solidFill>
              <a:latin typeface="Francois One"/>
              <a:ea typeface="Francois One"/>
              <a:cs typeface="Francois One"/>
              <a:sym typeface="Francois One"/>
            </a:endParaRPr>
          </a:p>
        </p:txBody>
      </p:sp>
      <p:pic>
        <p:nvPicPr>
          <p:cNvPr id="149" name="Google Shape;149;g294f1f16b6c_1_85"/>
          <p:cNvPicPr preferRelativeResize="0"/>
          <p:nvPr/>
        </p:nvPicPr>
        <p:blipFill rotWithShape="1">
          <a:blip r:embed="rId4">
            <a:alphaModFix/>
          </a:blip>
          <a:srcRect b="0" l="0" r="0" t="0"/>
          <a:stretch/>
        </p:blipFill>
        <p:spPr>
          <a:xfrm>
            <a:off x="0" y="7144"/>
            <a:ext cx="9144000" cy="5129213"/>
          </a:xfrm>
          <a:prstGeom prst="rect">
            <a:avLst/>
          </a:prstGeom>
          <a:noFill/>
          <a:ln>
            <a:noFill/>
          </a:ln>
        </p:spPr>
      </p:pic>
      <p:pic>
        <p:nvPicPr>
          <p:cNvPr id="150" name="Google Shape;150;g294f1f16b6c_1_85"/>
          <p:cNvPicPr preferRelativeResize="0"/>
          <p:nvPr/>
        </p:nvPicPr>
        <p:blipFill rotWithShape="1">
          <a:blip r:embed="rId5">
            <a:alphaModFix/>
          </a:blip>
          <a:srcRect b="0" l="0" r="0" t="0"/>
          <a:stretch/>
        </p:blipFill>
        <p:spPr>
          <a:xfrm>
            <a:off x="0" y="7144"/>
            <a:ext cx="9144000" cy="5129213"/>
          </a:xfrm>
          <a:prstGeom prst="rect">
            <a:avLst/>
          </a:prstGeom>
          <a:noFill/>
          <a:ln>
            <a:noFill/>
          </a:ln>
        </p:spPr>
      </p:pic>
      <p:pic>
        <p:nvPicPr>
          <p:cNvPr id="151" name="Google Shape;151;g294f1f16b6c_1_85"/>
          <p:cNvPicPr preferRelativeResize="0"/>
          <p:nvPr/>
        </p:nvPicPr>
        <p:blipFill rotWithShape="1">
          <a:blip r:embed="rId6">
            <a:alphaModFix/>
          </a:blip>
          <a:srcRect b="0" l="0" r="0" t="0"/>
          <a:stretch/>
        </p:blipFill>
        <p:spPr>
          <a:xfrm>
            <a:off x="0" y="7144"/>
            <a:ext cx="9144000" cy="5129213"/>
          </a:xfrm>
          <a:prstGeom prst="rect">
            <a:avLst/>
          </a:prstGeom>
          <a:noFill/>
          <a:ln>
            <a:noFill/>
          </a:ln>
        </p:spPr>
      </p:pic>
      <p:pic>
        <p:nvPicPr>
          <p:cNvPr id="152" name="Google Shape;152;g294f1f16b6c_1_85"/>
          <p:cNvPicPr preferRelativeResize="0"/>
          <p:nvPr/>
        </p:nvPicPr>
        <p:blipFill rotWithShape="1">
          <a:blip r:embed="rId7">
            <a:alphaModFix/>
          </a:blip>
          <a:srcRect b="0" l="0" r="0" t="0"/>
          <a:stretch/>
        </p:blipFill>
        <p:spPr>
          <a:xfrm>
            <a:off x="0" y="7144"/>
            <a:ext cx="9144000" cy="5129213"/>
          </a:xfrm>
          <a:prstGeom prst="rect">
            <a:avLst/>
          </a:prstGeom>
          <a:noFill/>
          <a:ln>
            <a:noFill/>
          </a:ln>
        </p:spPr>
      </p:pic>
      <p:pic>
        <p:nvPicPr>
          <p:cNvPr id="153" name="Google Shape;153;g294f1f16b6c_1_85"/>
          <p:cNvPicPr preferRelativeResize="0"/>
          <p:nvPr/>
        </p:nvPicPr>
        <p:blipFill rotWithShape="1">
          <a:blip r:embed="rId8">
            <a:alphaModFix/>
          </a:blip>
          <a:srcRect b="16739" l="1394" r="1733" t="2706"/>
          <a:stretch/>
        </p:blipFill>
        <p:spPr>
          <a:xfrm>
            <a:off x="12925" y="0"/>
            <a:ext cx="9144000" cy="5143501"/>
          </a:xfrm>
          <a:prstGeom prst="rect">
            <a:avLst/>
          </a:prstGeom>
          <a:noFill/>
          <a:ln>
            <a:noFill/>
          </a:ln>
        </p:spPr>
      </p:pic>
      <p:sp>
        <p:nvSpPr>
          <p:cNvPr id="154" name="Google Shape;154;g294f1f16b6c_1_85"/>
          <p:cNvSpPr txBox="1"/>
          <p:nvPr/>
        </p:nvSpPr>
        <p:spPr>
          <a:xfrm>
            <a:off x="1858950" y="345131"/>
            <a:ext cx="5426100" cy="9147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1"/>
              </a:buClr>
              <a:buSzPts val="4100"/>
              <a:buFont typeface="Rokkitt"/>
              <a:buNone/>
            </a:pPr>
            <a:r>
              <a:rPr lang="en-US" sz="2800">
                <a:solidFill>
                  <a:srgbClr val="23356D"/>
                </a:solidFill>
                <a:latin typeface="Oswald Medium"/>
                <a:ea typeface="Oswald Medium"/>
                <a:cs typeface="Oswald Medium"/>
                <a:sym typeface="Oswald Medium"/>
              </a:rPr>
              <a:t>WHAT’S THE DIFFERENCE?</a:t>
            </a:r>
            <a:endParaRPr sz="2800">
              <a:solidFill>
                <a:srgbClr val="23356D"/>
              </a:solidFill>
              <a:latin typeface="Oswald Medium"/>
              <a:ea typeface="Oswald Medium"/>
              <a:cs typeface="Oswald Medium"/>
              <a:sym typeface="Oswald Medium"/>
            </a:endParaRPr>
          </a:p>
          <a:p>
            <a:pPr indent="0" lvl="0" marL="0" rtl="0" algn="ctr">
              <a:lnSpc>
                <a:spcPct val="90000"/>
              </a:lnSpc>
              <a:spcBef>
                <a:spcPts val="0"/>
              </a:spcBef>
              <a:spcAft>
                <a:spcPts val="0"/>
              </a:spcAft>
              <a:buClr>
                <a:schemeClr val="dk1"/>
              </a:buClr>
              <a:buSzPts val="4100"/>
              <a:buFont typeface="Rokkitt"/>
              <a:buNone/>
            </a:pPr>
            <a:r>
              <a:rPr lang="en-US" sz="2100">
                <a:solidFill>
                  <a:srgbClr val="23356D"/>
                </a:solidFill>
                <a:latin typeface="Montserrat"/>
                <a:ea typeface="Montserrat"/>
                <a:cs typeface="Montserrat"/>
                <a:sym typeface="Montserrat"/>
              </a:rPr>
              <a:t>How Do They Work Together?</a:t>
            </a:r>
            <a:endParaRPr sz="2100">
              <a:solidFill>
                <a:srgbClr val="23356D"/>
              </a:solidFill>
              <a:latin typeface="Montserrat"/>
              <a:ea typeface="Montserrat"/>
              <a:cs typeface="Montserrat"/>
              <a:sym typeface="Montserrat"/>
            </a:endParaRPr>
          </a:p>
          <a:p>
            <a:pPr indent="0" lvl="0" marL="0" rtl="0" algn="ctr">
              <a:spcBef>
                <a:spcPts val="0"/>
              </a:spcBef>
              <a:spcAft>
                <a:spcPts val="0"/>
              </a:spcAft>
              <a:buNone/>
            </a:pPr>
            <a:r>
              <a:t/>
            </a:r>
            <a:endParaRPr sz="1800">
              <a:solidFill>
                <a:srgbClr val="23356D"/>
              </a:solidFill>
              <a:latin typeface="Oswald Medium"/>
              <a:ea typeface="Oswald Medium"/>
              <a:cs typeface="Oswald Medium"/>
              <a:sym typeface="Oswald Medium"/>
            </a:endParaRPr>
          </a:p>
        </p:txBody>
      </p:sp>
      <p:graphicFrame>
        <p:nvGraphicFramePr>
          <p:cNvPr id="155" name="Google Shape;155;g294f1f16b6c_1_85"/>
          <p:cNvGraphicFramePr/>
          <p:nvPr/>
        </p:nvGraphicFramePr>
        <p:xfrm>
          <a:off x="965425" y="1259825"/>
          <a:ext cx="3000000" cy="3000000"/>
        </p:xfrm>
        <a:graphic>
          <a:graphicData uri="http://schemas.openxmlformats.org/drawingml/2006/table">
            <a:tbl>
              <a:tblPr>
                <a:noFill/>
                <a:tableStyleId>{83D7A254-098E-4288-AFA2-F702319214CB}</a:tableStyleId>
              </a:tblPr>
              <a:tblGrid>
                <a:gridCol w="3619500"/>
                <a:gridCol w="3619500"/>
              </a:tblGrid>
              <a:tr h="658825">
                <a:tc>
                  <a:txBody>
                    <a:bodyPr/>
                    <a:lstStyle/>
                    <a:p>
                      <a:pPr indent="0" lvl="0" marL="0" rtl="0" algn="ctr">
                        <a:spcBef>
                          <a:spcPts val="0"/>
                        </a:spcBef>
                        <a:spcAft>
                          <a:spcPts val="0"/>
                        </a:spcAft>
                        <a:buClr>
                          <a:srgbClr val="000000"/>
                        </a:buClr>
                        <a:buFont typeface="Arial"/>
                        <a:buNone/>
                      </a:pPr>
                      <a:r>
                        <a:rPr b="1" lang="en-US" sz="1600">
                          <a:solidFill>
                            <a:srgbClr val="FFFFFF"/>
                          </a:solidFill>
                        </a:rPr>
                        <a:t>SEARCH ENGINE OPTIMIZATION</a:t>
                      </a:r>
                      <a:endParaRPr b="1" sz="1600">
                        <a:solidFill>
                          <a:srgbClr val="FFFFFF"/>
                        </a:solidFill>
                      </a:endParaRPr>
                    </a:p>
                    <a:p>
                      <a:pPr indent="0" lvl="0" marL="0" rtl="0" algn="ctr">
                        <a:spcBef>
                          <a:spcPts val="0"/>
                        </a:spcBef>
                        <a:spcAft>
                          <a:spcPts val="0"/>
                        </a:spcAft>
                        <a:buNone/>
                      </a:pPr>
                      <a:r>
                        <a:rPr b="1" lang="en-US" sz="1600">
                          <a:solidFill>
                            <a:srgbClr val="FFFFFF"/>
                          </a:solidFill>
                        </a:rPr>
                        <a:t>(SEO)</a:t>
                      </a:r>
                      <a:endParaRPr sz="1300">
                        <a:solidFill>
                          <a:srgbClr val="FFFFFF"/>
                        </a:solidFill>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23356D"/>
                    </a:solidFill>
                  </a:tcPr>
                </a:tc>
                <a:tc>
                  <a:txBody>
                    <a:bodyPr/>
                    <a:lstStyle/>
                    <a:p>
                      <a:pPr indent="0" lvl="0" marL="0" rtl="0" algn="ctr">
                        <a:spcBef>
                          <a:spcPts val="0"/>
                        </a:spcBef>
                        <a:spcAft>
                          <a:spcPts val="0"/>
                        </a:spcAft>
                        <a:buClr>
                          <a:srgbClr val="000000"/>
                        </a:buClr>
                        <a:buFont typeface="Arial"/>
                        <a:buNone/>
                      </a:pPr>
                      <a:r>
                        <a:rPr b="1" lang="en-US" sz="1600">
                          <a:solidFill>
                            <a:srgbClr val="FFFFFF"/>
                          </a:solidFill>
                        </a:rPr>
                        <a:t>SEARCH ENGINE MARKETING</a:t>
                      </a:r>
                      <a:endParaRPr b="1" sz="1600">
                        <a:solidFill>
                          <a:srgbClr val="FFFFFF"/>
                        </a:solidFill>
                      </a:endParaRPr>
                    </a:p>
                    <a:p>
                      <a:pPr indent="0" lvl="0" marL="0" rtl="0" algn="ctr">
                        <a:spcBef>
                          <a:spcPts val="0"/>
                        </a:spcBef>
                        <a:spcAft>
                          <a:spcPts val="0"/>
                        </a:spcAft>
                        <a:buNone/>
                      </a:pPr>
                      <a:r>
                        <a:rPr b="1" lang="en-US" sz="1600">
                          <a:solidFill>
                            <a:srgbClr val="FFFFFF"/>
                          </a:solidFill>
                        </a:rPr>
                        <a:t>(SEM)</a:t>
                      </a:r>
                      <a:endParaRPr sz="1300">
                        <a:solidFill>
                          <a:srgbClr val="FFFFFF"/>
                        </a:solidFill>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23356D"/>
                    </a:solidFill>
                  </a:tcPr>
                </a:tc>
              </a:tr>
              <a:tr h="408975">
                <a:tc>
                  <a:txBody>
                    <a:bodyPr/>
                    <a:lstStyle/>
                    <a:p>
                      <a:pPr indent="0" lvl="0" marL="0" rtl="0" algn="ctr">
                        <a:spcBef>
                          <a:spcPts val="0"/>
                        </a:spcBef>
                        <a:spcAft>
                          <a:spcPts val="0"/>
                        </a:spcAft>
                        <a:buNone/>
                      </a:pPr>
                      <a:r>
                        <a:rPr lang="en-US" sz="1500"/>
                        <a:t>Organic Results</a:t>
                      </a:r>
                      <a:endParaRPr sz="1500"/>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EEEEE"/>
                    </a:solidFill>
                  </a:tcPr>
                </a:tc>
                <a:tc>
                  <a:txBody>
                    <a:bodyPr/>
                    <a:lstStyle/>
                    <a:p>
                      <a:pPr indent="0" lvl="0" marL="0" rtl="0" algn="ctr">
                        <a:spcBef>
                          <a:spcPts val="0"/>
                        </a:spcBef>
                        <a:spcAft>
                          <a:spcPts val="0"/>
                        </a:spcAft>
                        <a:buNone/>
                      </a:pPr>
                      <a:r>
                        <a:rPr lang="en-US" sz="1500"/>
                        <a:t>Paid Ads </a:t>
                      </a:r>
                      <a:endParaRPr sz="1500"/>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EEEEE"/>
                    </a:solidFill>
                  </a:tcPr>
                </a:tc>
              </a:tr>
              <a:tr h="628900">
                <a:tc>
                  <a:txBody>
                    <a:bodyPr/>
                    <a:lstStyle/>
                    <a:p>
                      <a:pPr indent="0" lvl="0" marL="0" rtl="0" algn="ctr">
                        <a:spcBef>
                          <a:spcPts val="0"/>
                        </a:spcBef>
                        <a:spcAft>
                          <a:spcPts val="0"/>
                        </a:spcAft>
                        <a:buNone/>
                      </a:pPr>
                      <a:r>
                        <a:rPr lang="en-US" sz="1500"/>
                        <a:t>Google Revenue:  $0</a:t>
                      </a:r>
                      <a:endParaRPr sz="1500"/>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EEEEE"/>
                    </a:solidFill>
                  </a:tcPr>
                </a:tc>
                <a:tc>
                  <a:txBody>
                    <a:bodyPr/>
                    <a:lstStyle/>
                    <a:p>
                      <a:pPr indent="0" lvl="0" marL="0" rtl="0" algn="ctr">
                        <a:spcBef>
                          <a:spcPts val="0"/>
                        </a:spcBef>
                        <a:spcAft>
                          <a:spcPts val="0"/>
                        </a:spcAft>
                        <a:buNone/>
                      </a:pPr>
                      <a:r>
                        <a:rPr lang="en-US" sz="1500"/>
                        <a:t>Google Revenue:  +72%</a:t>
                      </a:r>
                      <a:endParaRPr sz="1500"/>
                    </a:p>
                    <a:p>
                      <a:pPr indent="0" lvl="0" marL="0" rtl="0" algn="ctr">
                        <a:spcBef>
                          <a:spcPts val="0"/>
                        </a:spcBef>
                        <a:spcAft>
                          <a:spcPts val="0"/>
                        </a:spcAft>
                        <a:buNone/>
                      </a:pPr>
                      <a:r>
                        <a:rPr lang="en-US" sz="1500"/>
                        <a:t>(Over $162 billion in 2022)</a:t>
                      </a:r>
                      <a:endParaRPr sz="1500"/>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EEEEE"/>
                    </a:solidFill>
                  </a:tcPr>
                </a:tc>
              </a:tr>
              <a:tr h="408975">
                <a:tc>
                  <a:txBody>
                    <a:bodyPr/>
                    <a:lstStyle/>
                    <a:p>
                      <a:pPr indent="0" lvl="0" marL="0" rtl="0" algn="ctr">
                        <a:spcBef>
                          <a:spcPts val="0"/>
                        </a:spcBef>
                        <a:spcAft>
                          <a:spcPts val="0"/>
                        </a:spcAft>
                        <a:buNone/>
                      </a:pPr>
                      <a:r>
                        <a:rPr b="1" lang="en-US" sz="1500"/>
                        <a:t>Long Term Strategy</a:t>
                      </a:r>
                      <a:endParaRPr b="1" sz="1500"/>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EEEEE"/>
                    </a:solidFill>
                  </a:tcPr>
                </a:tc>
                <a:tc>
                  <a:txBody>
                    <a:bodyPr/>
                    <a:lstStyle/>
                    <a:p>
                      <a:pPr indent="0" lvl="0" marL="0" rtl="0" algn="ctr">
                        <a:spcBef>
                          <a:spcPts val="0"/>
                        </a:spcBef>
                        <a:spcAft>
                          <a:spcPts val="0"/>
                        </a:spcAft>
                        <a:buNone/>
                      </a:pPr>
                      <a:r>
                        <a:rPr b="1" lang="en-US" sz="1500"/>
                        <a:t>Immediate Gratification</a:t>
                      </a:r>
                      <a:endParaRPr b="1" sz="1500"/>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EEEEE"/>
                    </a:solidFill>
                  </a:tcPr>
                </a:tc>
              </a:tr>
              <a:tr h="628900">
                <a:tc>
                  <a:txBody>
                    <a:bodyPr/>
                    <a:lstStyle/>
                    <a:p>
                      <a:pPr indent="0" lvl="0" marL="0" rtl="0" algn="ctr">
                        <a:spcBef>
                          <a:spcPts val="0"/>
                        </a:spcBef>
                        <a:spcAft>
                          <a:spcPts val="0"/>
                        </a:spcAft>
                        <a:buNone/>
                      </a:pPr>
                      <a:r>
                        <a:rPr lang="en-US" sz="1500"/>
                        <a:t>KPIs: Keyword Rankings &amp; </a:t>
                      </a:r>
                      <a:endParaRPr sz="1500"/>
                    </a:p>
                    <a:p>
                      <a:pPr indent="0" lvl="0" marL="0" rtl="0" algn="ctr">
                        <a:spcBef>
                          <a:spcPts val="0"/>
                        </a:spcBef>
                        <a:spcAft>
                          <a:spcPts val="0"/>
                        </a:spcAft>
                        <a:buNone/>
                      </a:pPr>
                      <a:r>
                        <a:rPr lang="en-US" sz="1500"/>
                        <a:t>Organic Traffic</a:t>
                      </a:r>
                      <a:endParaRPr sz="1500"/>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EEEEE"/>
                    </a:solidFill>
                  </a:tcPr>
                </a:tc>
                <a:tc>
                  <a:txBody>
                    <a:bodyPr/>
                    <a:lstStyle/>
                    <a:p>
                      <a:pPr indent="0" lvl="0" marL="0" rtl="0" algn="ctr">
                        <a:spcBef>
                          <a:spcPts val="0"/>
                        </a:spcBef>
                        <a:spcAft>
                          <a:spcPts val="0"/>
                        </a:spcAft>
                        <a:buNone/>
                      </a:pPr>
                      <a:r>
                        <a:rPr lang="en-US" sz="1500"/>
                        <a:t>KPIs: Conversions &amp; Cost Per Lead</a:t>
                      </a:r>
                      <a:endParaRPr sz="1500"/>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EEEEE"/>
                    </a:solidFill>
                  </a:tcPr>
                </a:tc>
              </a:tr>
              <a:tr h="628900">
                <a:tc>
                  <a:txBody>
                    <a:bodyPr/>
                    <a:lstStyle/>
                    <a:p>
                      <a:pPr indent="0" lvl="0" marL="0" rtl="0" algn="ctr">
                        <a:spcBef>
                          <a:spcPts val="0"/>
                        </a:spcBef>
                        <a:spcAft>
                          <a:spcPts val="0"/>
                        </a:spcAft>
                        <a:buNone/>
                      </a:pPr>
                      <a:r>
                        <a:rPr lang="en-US" sz="1500"/>
                        <a:t>Represents majority of </a:t>
                      </a:r>
                      <a:endParaRPr sz="1500"/>
                    </a:p>
                    <a:p>
                      <a:pPr indent="0" lvl="0" marL="0" rtl="0" algn="ctr">
                        <a:spcBef>
                          <a:spcPts val="0"/>
                        </a:spcBef>
                        <a:spcAft>
                          <a:spcPts val="0"/>
                        </a:spcAft>
                        <a:buNone/>
                      </a:pPr>
                      <a:r>
                        <a:rPr lang="en-US" sz="1500"/>
                        <a:t>the </a:t>
                      </a:r>
                      <a:r>
                        <a:rPr lang="en-US" sz="1500">
                          <a:solidFill>
                            <a:srgbClr val="000000"/>
                          </a:solidFill>
                        </a:rPr>
                        <a:t>traffic to </a:t>
                      </a:r>
                      <a:r>
                        <a:rPr lang="en-US" sz="1500"/>
                        <a:t>website</a:t>
                      </a:r>
                      <a:endParaRPr sz="1500"/>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EEEEE"/>
                    </a:solidFill>
                  </a:tcPr>
                </a:tc>
                <a:tc>
                  <a:txBody>
                    <a:bodyPr/>
                    <a:lstStyle/>
                    <a:p>
                      <a:pPr indent="0" lvl="0" marL="0" rtl="0" algn="ctr">
                        <a:spcBef>
                          <a:spcPts val="0"/>
                        </a:spcBef>
                        <a:spcAft>
                          <a:spcPts val="0"/>
                        </a:spcAft>
                        <a:buNone/>
                      </a:pPr>
                      <a:r>
                        <a:rPr lang="en-US" sz="1500"/>
                        <a:t>Bonus Impressions: </a:t>
                      </a:r>
                      <a:endParaRPr sz="1500"/>
                    </a:p>
                    <a:p>
                      <a:pPr indent="0" lvl="0" marL="0" rtl="0" algn="ctr">
                        <a:spcBef>
                          <a:spcPts val="0"/>
                        </a:spcBef>
                        <a:spcAft>
                          <a:spcPts val="0"/>
                        </a:spcAft>
                        <a:buNone/>
                      </a:pPr>
                      <a:r>
                        <a:rPr lang="en-US" sz="1500"/>
                        <a:t>Only pay when someone clicks your AD</a:t>
                      </a:r>
                      <a:endParaRPr sz="1500"/>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EEEEE"/>
                    </a:solidFill>
                  </a:tcPr>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pic>
        <p:nvPicPr>
          <p:cNvPr descr="preencoded.png" id="684" name="Google Shape;684;p14"/>
          <p:cNvPicPr preferRelativeResize="0"/>
          <p:nvPr/>
        </p:nvPicPr>
        <p:blipFill rotWithShape="1">
          <a:blip r:embed="rId3">
            <a:alphaModFix/>
          </a:blip>
          <a:srcRect b="0" l="0" r="0" t="0"/>
          <a:stretch/>
        </p:blipFill>
        <p:spPr>
          <a:xfrm>
            <a:off x="0" y="407"/>
            <a:ext cx="9156700" cy="5136336"/>
          </a:xfrm>
          <a:prstGeom prst="rect">
            <a:avLst/>
          </a:prstGeom>
          <a:noFill/>
          <a:ln>
            <a:noFill/>
          </a:ln>
        </p:spPr>
      </p:pic>
      <p:sp>
        <p:nvSpPr>
          <p:cNvPr id="685" name="Google Shape;685;p14"/>
          <p:cNvSpPr/>
          <p:nvPr/>
        </p:nvSpPr>
        <p:spPr>
          <a:xfrm>
            <a:off x="5905500" y="190500"/>
            <a:ext cx="666750" cy="666750"/>
          </a:xfrm>
          <a:prstGeom prst="ellipse">
            <a:avLst/>
          </a:prstGeom>
          <a:solidFill>
            <a:srgbClr val="FFFFFF"/>
          </a:solidFill>
          <a:ln cap="flat" cmpd="sng" w="38100">
            <a:solidFill>
              <a:srgbClr val="2335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86" name="Google Shape;686;p14"/>
          <p:cNvPicPr preferRelativeResize="0"/>
          <p:nvPr/>
        </p:nvPicPr>
        <p:blipFill rotWithShape="1">
          <a:blip r:embed="rId4">
            <a:alphaModFix/>
          </a:blip>
          <a:srcRect b="0" l="0" r="0" t="0"/>
          <a:stretch/>
        </p:blipFill>
        <p:spPr>
          <a:xfrm>
            <a:off x="6001751" y="285750"/>
            <a:ext cx="537749" cy="565150"/>
          </a:xfrm>
          <a:prstGeom prst="rect">
            <a:avLst/>
          </a:prstGeom>
          <a:noFill/>
          <a:ln>
            <a:noFill/>
          </a:ln>
        </p:spPr>
      </p:pic>
      <p:pic>
        <p:nvPicPr>
          <p:cNvPr descr="preencoded.png" id="687" name="Google Shape;687;p14"/>
          <p:cNvPicPr preferRelativeResize="0"/>
          <p:nvPr/>
        </p:nvPicPr>
        <p:blipFill rotWithShape="1">
          <a:blip r:embed="rId5">
            <a:alphaModFix/>
          </a:blip>
          <a:srcRect b="0" l="0" r="0" t="0"/>
          <a:stretch/>
        </p:blipFill>
        <p:spPr>
          <a:xfrm>
            <a:off x="2286000" y="-94059"/>
            <a:ext cx="2095500" cy="1178719"/>
          </a:xfrm>
          <a:prstGeom prst="rect">
            <a:avLst/>
          </a:prstGeom>
          <a:noFill/>
          <a:ln>
            <a:noFill/>
          </a:ln>
        </p:spPr>
      </p:pic>
      <p:sp>
        <p:nvSpPr>
          <p:cNvPr id="688" name="Google Shape;688;p14"/>
          <p:cNvSpPr/>
          <p:nvPr/>
        </p:nvSpPr>
        <p:spPr>
          <a:xfrm>
            <a:off x="6762750" y="666750"/>
            <a:ext cx="2286000" cy="3333750"/>
          </a:xfrm>
          <a:prstGeom prst="rect">
            <a:avLst/>
          </a:prstGeom>
          <a:solidFill>
            <a:srgbClr val="23356D">
              <a:alpha val="8392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4"/>
          <p:cNvSpPr/>
          <p:nvPr/>
        </p:nvSpPr>
        <p:spPr>
          <a:xfrm>
            <a:off x="6858000" y="762000"/>
            <a:ext cx="2095500" cy="1619250"/>
          </a:xfrm>
          <a:prstGeom prst="rect">
            <a:avLst/>
          </a:prstGeom>
          <a:noFill/>
          <a:ln>
            <a:noFill/>
          </a:ln>
        </p:spPr>
        <p:txBody>
          <a:bodyPr anchorCtr="0" anchor="t" bIns="0" lIns="0" spcFirstLastPara="1" rIns="0" wrap="square" tIns="0">
            <a:noAutofit/>
          </a:bodyPr>
          <a:lstStyle/>
          <a:p>
            <a:pPr indent="0" lvl="0" marL="0" marR="0" rtl="0" algn="ctr">
              <a:lnSpc>
                <a:spcPct val="139166"/>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Reach your ideal customers on the world's largest professional network.</a:t>
            </a:r>
            <a:endParaRPr b="0" i="0" sz="1200" u="none" cap="none" strike="noStrike">
              <a:solidFill>
                <a:schemeClr val="dk1"/>
              </a:solidFill>
              <a:latin typeface="Calibri"/>
              <a:ea typeface="Calibri"/>
              <a:cs typeface="Calibri"/>
              <a:sym typeface="Calibri"/>
            </a:endParaRPr>
          </a:p>
          <a:p>
            <a:pPr indent="0" lvl="0" marL="0" marR="0" rtl="0" algn="ctr">
              <a:lnSpc>
                <a:spcPct val="139166"/>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ctr">
              <a:lnSpc>
                <a:spcPct val="139166"/>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Advertising on LinkedIn helps businesses of any size achieve their goals.</a:t>
            </a:r>
            <a:endParaRPr b="0" i="0" sz="1200" u="none" cap="none" strike="noStrike">
              <a:solidFill>
                <a:schemeClr val="dk1"/>
              </a:solidFill>
              <a:latin typeface="Calibri"/>
              <a:ea typeface="Calibri"/>
              <a:cs typeface="Calibri"/>
              <a:sym typeface="Calibri"/>
            </a:endParaRPr>
          </a:p>
        </p:txBody>
      </p:sp>
      <p:pic>
        <p:nvPicPr>
          <p:cNvPr descr="preencoded.png" id="690" name="Google Shape;690;p14"/>
          <p:cNvPicPr preferRelativeResize="0"/>
          <p:nvPr/>
        </p:nvPicPr>
        <p:blipFill rotWithShape="1">
          <a:blip r:embed="rId6">
            <a:alphaModFix/>
          </a:blip>
          <a:srcRect b="0" l="0" r="0" t="0"/>
          <a:stretch/>
        </p:blipFill>
        <p:spPr>
          <a:xfrm>
            <a:off x="6953319" y="2571750"/>
            <a:ext cx="1923912" cy="1149350"/>
          </a:xfrm>
          <a:prstGeom prst="rect">
            <a:avLst/>
          </a:prstGeom>
          <a:noFill/>
          <a:ln>
            <a:noFill/>
          </a:ln>
        </p:spPr>
      </p:pic>
      <p:sp>
        <p:nvSpPr>
          <p:cNvPr id="691" name="Google Shape;691;p14"/>
          <p:cNvSpPr/>
          <p:nvPr/>
        </p:nvSpPr>
        <p:spPr>
          <a:xfrm>
            <a:off x="1428750" y="762000"/>
            <a:ext cx="3714750" cy="381000"/>
          </a:xfrm>
          <a:prstGeom prst="rect">
            <a:avLst/>
          </a:prstGeom>
          <a:noFill/>
          <a:ln>
            <a:noFill/>
          </a:ln>
        </p:spPr>
        <p:txBody>
          <a:bodyPr anchorCtr="0" anchor="t" bIns="0" lIns="0" spcFirstLastPara="1" rIns="0" wrap="square" tIns="0">
            <a:noAutofit/>
          </a:bodyPr>
          <a:lstStyle/>
          <a:p>
            <a:pPr indent="0" lvl="0" marL="0" marR="0" rtl="0" algn="ctr">
              <a:lnSpc>
                <a:spcPct val="139166"/>
              </a:lnSpc>
              <a:spcBef>
                <a:spcPts val="0"/>
              </a:spcBef>
              <a:spcAft>
                <a:spcPts val="0"/>
              </a:spcAft>
              <a:buClr>
                <a:srgbClr val="179AD3"/>
              </a:buClr>
              <a:buSzPts val="1200"/>
              <a:buFont typeface="Arial"/>
              <a:buNone/>
            </a:pPr>
            <a:r>
              <a:rPr b="1" i="0" lang="en-US" sz="1200" u="none" cap="none" strike="noStrike">
                <a:solidFill>
                  <a:srgbClr val="179AD3"/>
                </a:solidFill>
                <a:latin typeface="Arial"/>
                <a:ea typeface="Arial"/>
                <a:cs typeface="Arial"/>
                <a:sym typeface="Arial"/>
              </a:rPr>
              <a:t>Promote your business with LinkedIn ads</a:t>
            </a:r>
            <a:endParaRPr b="0" i="0" sz="1200" u="none" cap="none" strike="noStrike">
              <a:solidFill>
                <a:schemeClr val="dk1"/>
              </a:solidFill>
              <a:latin typeface="Calibri"/>
              <a:ea typeface="Calibri"/>
              <a:cs typeface="Calibri"/>
              <a:sym typeface="Calibri"/>
            </a:endParaRPr>
          </a:p>
        </p:txBody>
      </p:sp>
      <p:sp>
        <p:nvSpPr>
          <p:cNvPr id="692" name="Google Shape;692;p14"/>
          <p:cNvSpPr/>
          <p:nvPr/>
        </p:nvSpPr>
        <p:spPr>
          <a:xfrm>
            <a:off x="190500" y="1047750"/>
            <a:ext cx="6381750" cy="1714500"/>
          </a:xfrm>
          <a:prstGeom prst="rect">
            <a:avLst/>
          </a:prstGeom>
          <a:solidFill>
            <a:srgbClr val="71C7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93" name="Google Shape;693;p14"/>
          <p:cNvPicPr preferRelativeResize="0"/>
          <p:nvPr/>
        </p:nvPicPr>
        <p:blipFill rotWithShape="1">
          <a:blip r:embed="rId7">
            <a:alphaModFix/>
          </a:blip>
          <a:srcRect b="0" l="0" r="0" t="0"/>
          <a:stretch/>
        </p:blipFill>
        <p:spPr>
          <a:xfrm>
            <a:off x="953664" y="1047750"/>
            <a:ext cx="4855423" cy="1784350"/>
          </a:xfrm>
          <a:prstGeom prst="rect">
            <a:avLst/>
          </a:prstGeom>
          <a:noFill/>
          <a:ln>
            <a:noFill/>
          </a:ln>
        </p:spPr>
      </p:pic>
      <p:cxnSp>
        <p:nvCxnSpPr>
          <p:cNvPr id="694" name="Google Shape;694;p14"/>
          <p:cNvCxnSpPr/>
          <p:nvPr/>
        </p:nvCxnSpPr>
        <p:spPr>
          <a:xfrm>
            <a:off x="6953250" y="2333625"/>
            <a:ext cx="1905000" cy="0"/>
          </a:xfrm>
          <a:prstGeom prst="straightConnector1">
            <a:avLst/>
          </a:prstGeom>
          <a:noFill/>
          <a:ln cap="flat" cmpd="sng" w="19050">
            <a:solidFill>
              <a:srgbClr val="179AD3"/>
            </a:solidFill>
            <a:prstDash val="solid"/>
            <a:round/>
            <a:headEnd len="sm" w="sm" type="none"/>
            <a:tailEnd len="sm" w="sm" type="none"/>
          </a:ln>
        </p:spPr>
      </p:cxnSp>
      <p:pic>
        <p:nvPicPr>
          <p:cNvPr descr="preencoded.png" id="695" name="Google Shape;695;p14"/>
          <p:cNvPicPr preferRelativeResize="0"/>
          <p:nvPr/>
        </p:nvPicPr>
        <p:blipFill rotWithShape="1">
          <a:blip r:embed="rId8">
            <a:alphaModFix/>
          </a:blip>
          <a:srcRect b="0" l="0" r="0" t="0"/>
          <a:stretch/>
        </p:blipFill>
        <p:spPr>
          <a:xfrm>
            <a:off x="1619250" y="3049525"/>
            <a:ext cx="3314700" cy="1952750"/>
          </a:xfrm>
          <a:prstGeom prst="rect">
            <a:avLst/>
          </a:prstGeom>
          <a:noFill/>
          <a:ln>
            <a:noFill/>
          </a:ln>
        </p:spPr>
      </p:pic>
      <p:sp>
        <p:nvSpPr>
          <p:cNvPr id="696" name="Google Shape;696;p14"/>
          <p:cNvSpPr/>
          <p:nvPr/>
        </p:nvSpPr>
        <p:spPr>
          <a:xfrm>
            <a:off x="1524000" y="2857500"/>
            <a:ext cx="3714750" cy="381000"/>
          </a:xfrm>
          <a:prstGeom prst="rect">
            <a:avLst/>
          </a:prstGeom>
          <a:noFill/>
          <a:ln>
            <a:noFill/>
          </a:ln>
        </p:spPr>
        <p:txBody>
          <a:bodyPr anchorCtr="0" anchor="t" bIns="0" lIns="0" spcFirstLastPara="1" rIns="0" wrap="square" tIns="0">
            <a:noAutofit/>
          </a:bodyPr>
          <a:lstStyle/>
          <a:p>
            <a:pPr indent="0" lvl="0" marL="0" marR="0" rtl="0" algn="ctr">
              <a:lnSpc>
                <a:spcPct val="139166"/>
              </a:lnSpc>
              <a:spcBef>
                <a:spcPts val="0"/>
              </a:spcBef>
              <a:spcAft>
                <a:spcPts val="0"/>
              </a:spcAft>
              <a:buClr>
                <a:srgbClr val="179AD3"/>
              </a:buClr>
              <a:buSzPts val="1200"/>
              <a:buFont typeface="Arial"/>
              <a:buNone/>
            </a:pPr>
            <a:r>
              <a:rPr b="1" i="0" lang="en-US" sz="1200" u="none" cap="none" strike="noStrike">
                <a:solidFill>
                  <a:srgbClr val="179AD3"/>
                </a:solidFill>
                <a:latin typeface="Arial"/>
                <a:ea typeface="Arial"/>
                <a:cs typeface="Arial"/>
                <a:sym typeface="Arial"/>
              </a:rPr>
              <a:t>How LinkedIn ads Targeting Works</a:t>
            </a:r>
            <a:endParaRPr b="0" i="0" sz="1200" u="none" cap="none" strike="noStrik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pic>
        <p:nvPicPr>
          <p:cNvPr descr="preencoded.png" id="702" name="Google Shape;702;p16"/>
          <p:cNvPicPr preferRelativeResize="0"/>
          <p:nvPr/>
        </p:nvPicPr>
        <p:blipFill rotWithShape="1">
          <a:blip r:embed="rId3">
            <a:alphaModFix/>
          </a:blip>
          <a:srcRect b="0" l="0" r="0" t="0"/>
          <a:stretch/>
        </p:blipFill>
        <p:spPr>
          <a:xfrm>
            <a:off x="0" y="407"/>
            <a:ext cx="9156700" cy="5136336"/>
          </a:xfrm>
          <a:prstGeom prst="rect">
            <a:avLst/>
          </a:prstGeom>
          <a:noFill/>
          <a:ln>
            <a:noFill/>
          </a:ln>
        </p:spPr>
      </p:pic>
      <p:pic>
        <p:nvPicPr>
          <p:cNvPr descr="preencoded.png" id="703" name="Google Shape;703;p16"/>
          <p:cNvPicPr preferRelativeResize="0"/>
          <p:nvPr/>
        </p:nvPicPr>
        <p:blipFill rotWithShape="1">
          <a:blip r:embed="rId4">
            <a:alphaModFix/>
          </a:blip>
          <a:srcRect b="0" l="0" r="0" t="0"/>
          <a:stretch/>
        </p:blipFill>
        <p:spPr>
          <a:xfrm>
            <a:off x="2286000" y="-94059"/>
            <a:ext cx="2095500" cy="1178719"/>
          </a:xfrm>
          <a:prstGeom prst="rect">
            <a:avLst/>
          </a:prstGeom>
          <a:noFill/>
          <a:ln>
            <a:noFill/>
          </a:ln>
        </p:spPr>
      </p:pic>
      <p:sp>
        <p:nvSpPr>
          <p:cNvPr id="704" name="Google Shape;704;p16"/>
          <p:cNvSpPr/>
          <p:nvPr/>
        </p:nvSpPr>
        <p:spPr>
          <a:xfrm>
            <a:off x="6762750" y="666750"/>
            <a:ext cx="2286000" cy="3714750"/>
          </a:xfrm>
          <a:prstGeom prst="rect">
            <a:avLst/>
          </a:prstGeom>
          <a:solidFill>
            <a:srgbClr val="23356D">
              <a:alpha val="8392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6"/>
          <p:cNvSpPr/>
          <p:nvPr/>
        </p:nvSpPr>
        <p:spPr>
          <a:xfrm>
            <a:off x="6858000" y="1047750"/>
            <a:ext cx="2095500" cy="30480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Ensure your open roles get in front of relevant candidates with LinkedIn Jobs. LinkedIn Jobs gives you access to the largest global network of professionals on LinkedIn -- where over 50 million job seekers search for jobs every week. When you pay to promote your open roles, you can get an average of 3x the amount of qualified candidates in your pipeline.</a:t>
            </a:r>
            <a:endParaRPr b="0" i="0" sz="1100" u="none" cap="none" strike="noStrike">
              <a:solidFill>
                <a:schemeClr val="dk1"/>
              </a:solidFill>
              <a:latin typeface="Calibri"/>
              <a:ea typeface="Calibri"/>
              <a:cs typeface="Calibri"/>
              <a:sym typeface="Calibri"/>
            </a:endParaRPr>
          </a:p>
        </p:txBody>
      </p:sp>
      <p:sp>
        <p:nvSpPr>
          <p:cNvPr id="706" name="Google Shape;706;p16"/>
          <p:cNvSpPr/>
          <p:nvPr/>
        </p:nvSpPr>
        <p:spPr>
          <a:xfrm>
            <a:off x="1428750" y="762000"/>
            <a:ext cx="3714750" cy="381000"/>
          </a:xfrm>
          <a:prstGeom prst="rect">
            <a:avLst/>
          </a:prstGeom>
          <a:noFill/>
          <a:ln>
            <a:noFill/>
          </a:ln>
        </p:spPr>
        <p:txBody>
          <a:bodyPr anchorCtr="0" anchor="t" bIns="0" lIns="0" spcFirstLastPara="1" rIns="0" wrap="square" tIns="0">
            <a:noAutofit/>
          </a:bodyPr>
          <a:lstStyle/>
          <a:p>
            <a:pPr indent="0" lvl="0" marL="0" marR="0" rtl="0" algn="ctr">
              <a:lnSpc>
                <a:spcPct val="139166"/>
              </a:lnSpc>
              <a:spcBef>
                <a:spcPts val="0"/>
              </a:spcBef>
              <a:spcAft>
                <a:spcPts val="0"/>
              </a:spcAft>
              <a:buClr>
                <a:srgbClr val="179AD3"/>
              </a:buClr>
              <a:buSzPts val="1200"/>
              <a:buFont typeface="Arial"/>
              <a:buNone/>
            </a:pPr>
            <a:r>
              <a:rPr b="1" i="0" lang="en-US" sz="1200" u="none" cap="none" strike="noStrike">
                <a:solidFill>
                  <a:srgbClr val="179AD3"/>
                </a:solidFill>
                <a:latin typeface="Arial"/>
                <a:ea typeface="Arial"/>
                <a:cs typeface="Arial"/>
                <a:sym typeface="Arial"/>
              </a:rPr>
              <a:t>Promote your business with LinkedIn ads</a:t>
            </a:r>
            <a:endParaRPr b="0" i="0" sz="1200" u="none" cap="none" strike="noStrike">
              <a:solidFill>
                <a:schemeClr val="dk1"/>
              </a:solidFill>
              <a:latin typeface="Calibri"/>
              <a:ea typeface="Calibri"/>
              <a:cs typeface="Calibri"/>
              <a:sym typeface="Calibri"/>
            </a:endParaRPr>
          </a:p>
        </p:txBody>
      </p:sp>
      <p:cxnSp>
        <p:nvCxnSpPr>
          <p:cNvPr id="707" name="Google Shape;707;p16"/>
          <p:cNvCxnSpPr/>
          <p:nvPr/>
        </p:nvCxnSpPr>
        <p:spPr>
          <a:xfrm>
            <a:off x="6953250" y="3857625"/>
            <a:ext cx="1905000" cy="0"/>
          </a:xfrm>
          <a:prstGeom prst="straightConnector1">
            <a:avLst/>
          </a:prstGeom>
          <a:noFill/>
          <a:ln cap="flat" cmpd="sng" w="19050">
            <a:solidFill>
              <a:srgbClr val="179AD3"/>
            </a:solidFill>
            <a:prstDash val="solid"/>
            <a:round/>
            <a:headEnd len="sm" w="sm" type="none"/>
            <a:tailEnd len="sm" w="sm" type="none"/>
          </a:ln>
        </p:spPr>
      </p:cxnSp>
      <p:pic>
        <p:nvPicPr>
          <p:cNvPr descr="preencoded.png" id="708" name="Google Shape;708;p16"/>
          <p:cNvPicPr preferRelativeResize="0"/>
          <p:nvPr/>
        </p:nvPicPr>
        <p:blipFill rotWithShape="1">
          <a:blip r:embed="rId5">
            <a:alphaModFix/>
          </a:blip>
          <a:srcRect b="0" l="0" r="0" t="0"/>
          <a:stretch/>
        </p:blipFill>
        <p:spPr>
          <a:xfrm>
            <a:off x="291843" y="1047750"/>
            <a:ext cx="6147313" cy="38036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pic>
        <p:nvPicPr>
          <p:cNvPr id="714" name="Google Shape;714;g293ce2cedf2_0_383"/>
          <p:cNvPicPr preferRelativeResize="0"/>
          <p:nvPr/>
        </p:nvPicPr>
        <p:blipFill>
          <a:blip r:embed="rId3">
            <a:alphaModFix/>
          </a:blip>
          <a:stretch>
            <a:fillRect/>
          </a:stretch>
        </p:blipFill>
        <p:spPr>
          <a:xfrm>
            <a:off x="154625" y="152400"/>
            <a:ext cx="8834750" cy="4838700"/>
          </a:xfrm>
          <a:prstGeom prst="rect">
            <a:avLst/>
          </a:prstGeom>
          <a:noFill/>
          <a:ln>
            <a:noFill/>
          </a:ln>
        </p:spPr>
      </p:pic>
      <p:sp>
        <p:nvSpPr>
          <p:cNvPr id="715" name="Google Shape;715;g293ce2cedf2_0_383"/>
          <p:cNvSpPr/>
          <p:nvPr/>
        </p:nvSpPr>
        <p:spPr>
          <a:xfrm>
            <a:off x="2524050" y="2143050"/>
            <a:ext cx="4095900" cy="857400"/>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FFFFFF"/>
              </a:buClr>
              <a:buSzPts val="2500"/>
              <a:buFont typeface="Arial"/>
              <a:buNone/>
            </a:pPr>
            <a:r>
              <a:rPr b="1" lang="en-US" sz="2500">
                <a:solidFill>
                  <a:srgbClr val="23356D"/>
                </a:solidFill>
              </a:rPr>
              <a:t>TARGETED DISPLAY</a:t>
            </a:r>
            <a:endParaRPr b="0" i="0" sz="2500" u="none" cap="none" strike="noStrike">
              <a:solidFill>
                <a:srgbClr val="23356D"/>
              </a:solidFill>
              <a:latin typeface="Calibri"/>
              <a:ea typeface="Calibri"/>
              <a:cs typeface="Calibri"/>
              <a:sym typeface="Calibri"/>
            </a:endParaRPr>
          </a:p>
        </p:txBody>
      </p:sp>
      <p:cxnSp>
        <p:nvCxnSpPr>
          <p:cNvPr id="716" name="Google Shape;716;g293ce2cedf2_0_383"/>
          <p:cNvCxnSpPr/>
          <p:nvPr/>
        </p:nvCxnSpPr>
        <p:spPr>
          <a:xfrm>
            <a:off x="3830700" y="2924250"/>
            <a:ext cx="1482600" cy="0"/>
          </a:xfrm>
          <a:prstGeom prst="straightConnector1">
            <a:avLst/>
          </a:prstGeom>
          <a:noFill/>
          <a:ln cap="flat" cmpd="sng" w="38100">
            <a:solidFill>
              <a:srgbClr val="39A0D9"/>
            </a:solidFill>
            <a:prstDash val="solid"/>
            <a:round/>
            <a:headEnd len="med" w="med" type="none"/>
            <a:tailEnd len="med" w="med" type="non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pic>
        <p:nvPicPr>
          <p:cNvPr descr="preencoded.png" id="722" name="Google Shape;722;g293ce2cedf2_0_235"/>
          <p:cNvPicPr preferRelativeResize="0"/>
          <p:nvPr/>
        </p:nvPicPr>
        <p:blipFill rotWithShape="1">
          <a:blip r:embed="rId3">
            <a:alphaModFix/>
          </a:blip>
          <a:srcRect b="0" l="0" r="0" t="0"/>
          <a:stretch/>
        </p:blipFill>
        <p:spPr>
          <a:xfrm>
            <a:off x="0" y="794"/>
            <a:ext cx="9144000" cy="5129213"/>
          </a:xfrm>
          <a:prstGeom prst="rect">
            <a:avLst/>
          </a:prstGeom>
          <a:noFill/>
          <a:ln>
            <a:noFill/>
          </a:ln>
        </p:spPr>
      </p:pic>
      <p:pic>
        <p:nvPicPr>
          <p:cNvPr descr="preencoded.png" id="723" name="Google Shape;723;g293ce2cedf2_0_235"/>
          <p:cNvPicPr preferRelativeResize="0"/>
          <p:nvPr/>
        </p:nvPicPr>
        <p:blipFill rotWithShape="1">
          <a:blip r:embed="rId4">
            <a:alphaModFix/>
          </a:blip>
          <a:srcRect b="0" l="0" r="0" t="0"/>
          <a:stretch/>
        </p:blipFill>
        <p:spPr>
          <a:xfrm>
            <a:off x="4667669" y="1047750"/>
            <a:ext cx="3612312" cy="2571750"/>
          </a:xfrm>
          <a:prstGeom prst="rect">
            <a:avLst/>
          </a:prstGeom>
          <a:noFill/>
          <a:ln>
            <a:noFill/>
          </a:ln>
        </p:spPr>
      </p:pic>
      <p:pic>
        <p:nvPicPr>
          <p:cNvPr descr="preencoded.png" id="724" name="Google Shape;724;g293ce2cedf2_0_235"/>
          <p:cNvPicPr preferRelativeResize="0"/>
          <p:nvPr/>
        </p:nvPicPr>
        <p:blipFill rotWithShape="1">
          <a:blip r:embed="rId5">
            <a:alphaModFix/>
          </a:blip>
          <a:srcRect b="0" l="0" r="0" t="0"/>
          <a:stretch/>
        </p:blipFill>
        <p:spPr>
          <a:xfrm>
            <a:off x="6001704" y="3048000"/>
            <a:ext cx="3020692" cy="2051050"/>
          </a:xfrm>
          <a:prstGeom prst="rect">
            <a:avLst/>
          </a:prstGeom>
          <a:noFill/>
          <a:ln>
            <a:noFill/>
          </a:ln>
        </p:spPr>
      </p:pic>
      <p:sp>
        <p:nvSpPr>
          <p:cNvPr id="725" name="Google Shape;725;g293ce2cedf2_0_235"/>
          <p:cNvSpPr/>
          <p:nvPr/>
        </p:nvSpPr>
        <p:spPr>
          <a:xfrm>
            <a:off x="2476500" y="381000"/>
            <a:ext cx="4286400" cy="4764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23356D"/>
              </a:buClr>
              <a:buSzPts val="2500"/>
              <a:buFont typeface="Arial"/>
              <a:buNone/>
            </a:pPr>
            <a:r>
              <a:rPr b="1" i="0" lang="en-US" sz="2500" u="none" cap="none" strike="noStrike">
                <a:solidFill>
                  <a:srgbClr val="23356D"/>
                </a:solidFill>
                <a:latin typeface="Arial"/>
                <a:ea typeface="Arial"/>
                <a:cs typeface="Arial"/>
                <a:sym typeface="Arial"/>
              </a:rPr>
              <a:t>Display Advertising</a:t>
            </a:r>
            <a:br>
              <a:rPr b="1" i="0" lang="en-US" sz="2500" u="none" cap="none" strike="noStrike">
                <a:solidFill>
                  <a:srgbClr val="23356D"/>
                </a:solidFill>
                <a:latin typeface="Arial"/>
                <a:ea typeface="Arial"/>
                <a:cs typeface="Arial"/>
                <a:sym typeface="Arial"/>
              </a:rPr>
            </a:br>
            <a:endParaRPr b="0" i="0" sz="2500" u="none" cap="none" strike="noStrike">
              <a:solidFill>
                <a:schemeClr val="dk1"/>
              </a:solidFill>
              <a:latin typeface="Calibri"/>
              <a:ea typeface="Calibri"/>
              <a:cs typeface="Calibri"/>
              <a:sym typeface="Calibri"/>
            </a:endParaRPr>
          </a:p>
        </p:txBody>
      </p:sp>
      <p:sp>
        <p:nvSpPr>
          <p:cNvPr id="726" name="Google Shape;726;g293ce2cedf2_0_235"/>
          <p:cNvSpPr/>
          <p:nvPr/>
        </p:nvSpPr>
        <p:spPr>
          <a:xfrm>
            <a:off x="666750" y="762000"/>
            <a:ext cx="7905900" cy="3810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79AD3"/>
              </a:buClr>
              <a:buSzPts val="900"/>
              <a:buFont typeface="Arial"/>
              <a:buNone/>
            </a:pPr>
            <a:r>
              <a:rPr b="1" i="0" lang="en-US" sz="900" u="none" cap="none" strike="noStrike">
                <a:solidFill>
                  <a:srgbClr val="179AD3"/>
                </a:solidFill>
                <a:latin typeface="Arial"/>
                <a:ea typeface="Arial"/>
                <a:cs typeface="Arial"/>
                <a:sym typeface="Arial"/>
              </a:rPr>
              <a:t>Brand your business and build awareness of your programs to the consumer as they live out their digital lives online.</a:t>
            </a:r>
            <a:endParaRPr b="0" i="0" sz="900" u="none" cap="none" strike="noStrike">
              <a:solidFill>
                <a:schemeClr val="dk1"/>
              </a:solidFill>
              <a:latin typeface="Calibri"/>
              <a:ea typeface="Calibri"/>
              <a:cs typeface="Calibri"/>
              <a:sym typeface="Calibri"/>
            </a:endParaRPr>
          </a:p>
        </p:txBody>
      </p:sp>
      <p:sp>
        <p:nvSpPr>
          <p:cNvPr id="727" name="Google Shape;727;g293ce2cedf2_0_235"/>
          <p:cNvSpPr/>
          <p:nvPr/>
        </p:nvSpPr>
        <p:spPr>
          <a:xfrm>
            <a:off x="762000" y="1143000"/>
            <a:ext cx="3714900" cy="571500"/>
          </a:xfrm>
          <a:prstGeom prst="rect">
            <a:avLst/>
          </a:prstGeom>
          <a:noFill/>
          <a:ln>
            <a:noFill/>
          </a:ln>
        </p:spPr>
        <p:txBody>
          <a:bodyPr anchorCtr="0" anchor="t" bIns="0" lIns="0" spcFirstLastPara="1" rIns="0" wrap="square" tIns="0">
            <a:noAutofit/>
          </a:bodyPr>
          <a:lstStyle/>
          <a:p>
            <a:pPr indent="0" lvl="0" marL="0" marR="0" rtl="0" algn="l">
              <a:lnSpc>
                <a:spcPct val="139285"/>
              </a:lnSpc>
              <a:spcBef>
                <a:spcPts val="0"/>
              </a:spcBef>
              <a:spcAft>
                <a:spcPts val="0"/>
              </a:spcAft>
              <a:buClr>
                <a:srgbClr val="23356D"/>
              </a:buClr>
              <a:buSzPts val="1400"/>
              <a:buFont typeface="Arial"/>
              <a:buNone/>
            </a:pPr>
            <a:r>
              <a:rPr b="1" i="0" lang="en-US" sz="1400" u="none" cap="none" strike="noStrike">
                <a:solidFill>
                  <a:srgbClr val="23356D"/>
                </a:solidFill>
                <a:latin typeface="Arial"/>
                <a:ea typeface="Arial"/>
                <a:cs typeface="Arial"/>
                <a:sym typeface="Arial"/>
              </a:rPr>
              <a:t>Reach more people in more places online.</a:t>
            </a:r>
            <a:endParaRPr b="0" i="0" sz="1400" u="none" cap="none" strike="noStrike">
              <a:solidFill>
                <a:schemeClr val="dk1"/>
              </a:solidFill>
              <a:latin typeface="Calibri"/>
              <a:ea typeface="Calibri"/>
              <a:cs typeface="Calibri"/>
              <a:sym typeface="Calibri"/>
            </a:endParaRPr>
          </a:p>
        </p:txBody>
      </p:sp>
      <p:sp>
        <p:nvSpPr>
          <p:cNvPr id="728" name="Google Shape;728;g293ce2cedf2_0_235"/>
          <p:cNvSpPr/>
          <p:nvPr/>
        </p:nvSpPr>
        <p:spPr>
          <a:xfrm>
            <a:off x="762000" y="1428750"/>
            <a:ext cx="3429000" cy="5715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Display ads can help you promote your business when people are browsing online, watching YouTube videos, checking Gmail, or using mobile devices and apps.</a:t>
            </a:r>
            <a:endParaRPr b="0" i="0" sz="900" u="none" cap="none" strike="noStrike">
              <a:solidFill>
                <a:schemeClr val="dk1"/>
              </a:solidFill>
              <a:latin typeface="Calibri"/>
              <a:ea typeface="Calibri"/>
              <a:cs typeface="Calibri"/>
              <a:sym typeface="Calibri"/>
            </a:endParaRPr>
          </a:p>
        </p:txBody>
      </p:sp>
      <p:sp>
        <p:nvSpPr>
          <p:cNvPr id="729" name="Google Shape;729;g293ce2cedf2_0_235"/>
          <p:cNvSpPr/>
          <p:nvPr/>
        </p:nvSpPr>
        <p:spPr>
          <a:xfrm>
            <a:off x="762000" y="2190750"/>
            <a:ext cx="3619500" cy="285900"/>
          </a:xfrm>
          <a:prstGeom prst="rect">
            <a:avLst/>
          </a:prstGeom>
          <a:noFill/>
          <a:ln>
            <a:noFill/>
          </a:ln>
        </p:spPr>
        <p:txBody>
          <a:bodyPr anchorCtr="0" anchor="t" bIns="0" lIns="0" spcFirstLastPara="1" rIns="0" wrap="square" tIns="0">
            <a:noAutofit/>
          </a:bodyPr>
          <a:lstStyle/>
          <a:p>
            <a:pPr indent="0" lvl="0" marL="0" marR="0" rtl="0" algn="ctr">
              <a:lnSpc>
                <a:spcPct val="139166"/>
              </a:lnSpc>
              <a:spcBef>
                <a:spcPts val="0"/>
              </a:spcBef>
              <a:spcAft>
                <a:spcPts val="0"/>
              </a:spcAft>
              <a:buClr>
                <a:srgbClr val="23356D"/>
              </a:buClr>
              <a:buSzPts val="1200"/>
              <a:buFont typeface="Arial"/>
              <a:buNone/>
            </a:pPr>
            <a:r>
              <a:rPr b="1" i="0" lang="en-US" sz="1200" u="none" cap="none" strike="noStrike">
                <a:solidFill>
                  <a:srgbClr val="23356D"/>
                </a:solidFill>
                <a:latin typeface="Arial"/>
                <a:ea typeface="Arial"/>
                <a:cs typeface="Arial"/>
                <a:sym typeface="Arial"/>
              </a:rPr>
              <a:t>Target people anywhere, anytime, on any device.</a:t>
            </a:r>
            <a:endParaRPr b="0" i="0" sz="1200" u="none" cap="none" strike="noStrike">
              <a:solidFill>
                <a:schemeClr val="dk1"/>
              </a:solidFill>
              <a:latin typeface="Calibri"/>
              <a:ea typeface="Calibri"/>
              <a:cs typeface="Calibri"/>
              <a:sym typeface="Calibri"/>
            </a:endParaRPr>
          </a:p>
        </p:txBody>
      </p:sp>
      <p:sp>
        <p:nvSpPr>
          <p:cNvPr id="730" name="Google Shape;730;g293ce2cedf2_0_235"/>
          <p:cNvSpPr/>
          <p:nvPr/>
        </p:nvSpPr>
        <p:spPr>
          <a:xfrm>
            <a:off x="762000" y="2476500"/>
            <a:ext cx="1238400" cy="1047900"/>
          </a:xfrm>
          <a:prstGeom prst="rect">
            <a:avLst/>
          </a:prstGeom>
          <a:noFill/>
          <a:ln>
            <a:noFill/>
          </a:ln>
        </p:spPr>
        <p:txBody>
          <a:bodyPr anchorCtr="0" anchor="t" bIns="0" lIns="0" spcFirstLastPara="1" rIns="0" wrap="square" tIns="0">
            <a:noAutofit/>
          </a:bodyPr>
          <a:lstStyle/>
          <a:p>
            <a:pPr indent="0" lvl="0" marL="0" marR="0" rtl="0" algn="l">
              <a:lnSpc>
                <a:spcPct val="139166"/>
              </a:lnSpc>
              <a:spcBef>
                <a:spcPts val="0"/>
              </a:spcBef>
              <a:spcAft>
                <a:spcPts val="0"/>
              </a:spcAft>
              <a:buClr>
                <a:srgbClr val="179AD3"/>
              </a:buClr>
              <a:buSzPts val="1200"/>
              <a:buFont typeface="Arial"/>
              <a:buNone/>
            </a:pPr>
            <a:r>
              <a:rPr b="0" i="0" lang="en-US" sz="1200" u="none" cap="none" strike="noStrike">
                <a:solidFill>
                  <a:srgbClr val="179AD3"/>
                </a:solidFill>
                <a:latin typeface="Arial"/>
                <a:ea typeface="Arial"/>
                <a:cs typeface="Arial"/>
                <a:sym typeface="Arial"/>
              </a:rPr>
              <a:t>• Mobile/Desktop</a:t>
            </a:r>
            <a:br>
              <a:rPr b="0" i="0" lang="en-US" sz="1200" u="none" cap="none" strike="noStrike">
                <a:solidFill>
                  <a:srgbClr val="179AD3"/>
                </a:solidFill>
                <a:latin typeface="Arial"/>
                <a:ea typeface="Arial"/>
                <a:cs typeface="Arial"/>
                <a:sym typeface="Arial"/>
              </a:rPr>
            </a:br>
            <a:r>
              <a:rPr b="0" i="0" lang="en-US" sz="1200" u="none" cap="none" strike="noStrike">
                <a:solidFill>
                  <a:srgbClr val="179AD3"/>
                </a:solidFill>
                <a:latin typeface="Arial"/>
                <a:ea typeface="Arial"/>
                <a:cs typeface="Arial"/>
                <a:sym typeface="Arial"/>
              </a:rPr>
              <a:t>• Dynamic</a:t>
            </a:r>
            <a:br>
              <a:rPr b="0" i="0" lang="en-US" sz="1200" u="none" cap="none" strike="noStrike">
                <a:solidFill>
                  <a:srgbClr val="179AD3"/>
                </a:solidFill>
                <a:latin typeface="Arial"/>
                <a:ea typeface="Arial"/>
                <a:cs typeface="Arial"/>
                <a:sym typeface="Arial"/>
              </a:rPr>
            </a:br>
            <a:r>
              <a:rPr b="0" i="0" lang="en-US" sz="1200" u="none" cap="none" strike="noStrike">
                <a:solidFill>
                  <a:srgbClr val="179AD3"/>
                </a:solidFill>
                <a:latin typeface="Arial"/>
                <a:ea typeface="Arial"/>
                <a:cs typeface="Arial"/>
                <a:sym typeface="Arial"/>
              </a:rPr>
              <a:t>• Geographic</a:t>
            </a:r>
            <a:br>
              <a:rPr b="0" i="0" lang="en-US" sz="1200" u="none" cap="none" strike="noStrike">
                <a:solidFill>
                  <a:srgbClr val="179AD3"/>
                </a:solidFill>
                <a:latin typeface="Arial"/>
                <a:ea typeface="Arial"/>
                <a:cs typeface="Arial"/>
                <a:sym typeface="Arial"/>
              </a:rPr>
            </a:br>
            <a:r>
              <a:rPr b="0" i="0" lang="en-US" sz="1200" u="none" cap="none" strike="noStrike">
                <a:solidFill>
                  <a:srgbClr val="179AD3"/>
                </a:solidFill>
                <a:latin typeface="Arial"/>
                <a:ea typeface="Arial"/>
                <a:cs typeface="Arial"/>
                <a:sym typeface="Arial"/>
              </a:rPr>
              <a:t>• Retargeting</a:t>
            </a:r>
            <a:br>
              <a:rPr b="0" i="0" lang="en-US" sz="1200" u="none" cap="none" strike="noStrike">
                <a:solidFill>
                  <a:srgbClr val="179AD3"/>
                </a:solidFill>
                <a:latin typeface="Arial"/>
                <a:ea typeface="Arial"/>
                <a:cs typeface="Arial"/>
                <a:sym typeface="Arial"/>
              </a:rPr>
            </a:br>
            <a:r>
              <a:rPr b="0" i="0" lang="en-US" sz="1200" u="none" cap="none" strike="noStrike">
                <a:solidFill>
                  <a:srgbClr val="179AD3"/>
                </a:solidFill>
                <a:latin typeface="Arial"/>
                <a:ea typeface="Arial"/>
                <a:cs typeface="Arial"/>
                <a:sym typeface="Arial"/>
              </a:rPr>
              <a:t>• Native</a:t>
            </a:r>
            <a:br>
              <a:rPr b="0" i="0" lang="en-US" sz="1200" u="none" cap="none" strike="noStrike">
                <a:solidFill>
                  <a:srgbClr val="179AD3"/>
                </a:solidFill>
                <a:latin typeface="Arial"/>
                <a:ea typeface="Arial"/>
                <a:cs typeface="Arial"/>
                <a:sym typeface="Arial"/>
              </a:rPr>
            </a:br>
            <a:endParaRPr b="0" i="0" sz="1200" u="none" cap="none" strike="noStrike">
              <a:solidFill>
                <a:schemeClr val="dk1"/>
              </a:solidFill>
              <a:latin typeface="Calibri"/>
              <a:ea typeface="Calibri"/>
              <a:cs typeface="Calibri"/>
              <a:sym typeface="Calibri"/>
            </a:endParaRPr>
          </a:p>
        </p:txBody>
      </p:sp>
      <p:sp>
        <p:nvSpPr>
          <p:cNvPr id="731" name="Google Shape;731;g293ce2cedf2_0_235"/>
          <p:cNvSpPr/>
          <p:nvPr/>
        </p:nvSpPr>
        <p:spPr>
          <a:xfrm>
            <a:off x="2381250" y="2476500"/>
            <a:ext cx="1619100" cy="1047900"/>
          </a:xfrm>
          <a:prstGeom prst="rect">
            <a:avLst/>
          </a:prstGeom>
          <a:noFill/>
          <a:ln>
            <a:noFill/>
          </a:ln>
        </p:spPr>
        <p:txBody>
          <a:bodyPr anchorCtr="0" anchor="t" bIns="0" lIns="0" spcFirstLastPara="1" rIns="0" wrap="square" tIns="0">
            <a:noAutofit/>
          </a:bodyPr>
          <a:lstStyle/>
          <a:p>
            <a:pPr indent="0" lvl="0" marL="0" marR="0" rtl="0" algn="l">
              <a:lnSpc>
                <a:spcPct val="139166"/>
              </a:lnSpc>
              <a:spcBef>
                <a:spcPts val="0"/>
              </a:spcBef>
              <a:spcAft>
                <a:spcPts val="0"/>
              </a:spcAft>
              <a:buClr>
                <a:srgbClr val="179AD3"/>
              </a:buClr>
              <a:buSzPts val="1200"/>
              <a:buFont typeface="Arial"/>
              <a:buNone/>
            </a:pPr>
            <a:r>
              <a:rPr b="0" i="0" lang="en-US" sz="1200" u="none" cap="none" strike="noStrike">
                <a:solidFill>
                  <a:srgbClr val="179AD3"/>
                </a:solidFill>
                <a:latin typeface="Arial"/>
                <a:ea typeface="Arial"/>
                <a:cs typeface="Arial"/>
                <a:sym typeface="Arial"/>
              </a:rPr>
              <a:t>• Demographic</a:t>
            </a:r>
            <a:br>
              <a:rPr b="0" i="0" lang="en-US" sz="1200" u="none" cap="none" strike="noStrike">
                <a:solidFill>
                  <a:srgbClr val="179AD3"/>
                </a:solidFill>
                <a:latin typeface="Arial"/>
                <a:ea typeface="Arial"/>
                <a:cs typeface="Arial"/>
                <a:sym typeface="Arial"/>
              </a:rPr>
            </a:br>
            <a:r>
              <a:rPr b="0" i="0" lang="en-US" sz="1200" u="none" cap="none" strike="noStrike">
                <a:solidFill>
                  <a:srgbClr val="179AD3"/>
                </a:solidFill>
                <a:latin typeface="Arial"/>
                <a:ea typeface="Arial"/>
                <a:cs typeface="Arial"/>
                <a:sym typeface="Arial"/>
              </a:rPr>
              <a:t>• Behavioral</a:t>
            </a:r>
            <a:br>
              <a:rPr b="0" i="0" lang="en-US" sz="1200" u="none" cap="none" strike="noStrike">
                <a:solidFill>
                  <a:srgbClr val="179AD3"/>
                </a:solidFill>
                <a:latin typeface="Arial"/>
                <a:ea typeface="Arial"/>
                <a:cs typeface="Arial"/>
                <a:sym typeface="Arial"/>
              </a:rPr>
            </a:br>
            <a:r>
              <a:rPr b="0" i="0" lang="en-US" sz="1200" u="none" cap="none" strike="noStrike">
                <a:solidFill>
                  <a:srgbClr val="179AD3"/>
                </a:solidFill>
                <a:latin typeface="Arial"/>
                <a:ea typeface="Arial"/>
                <a:cs typeface="Arial"/>
                <a:sym typeface="Arial"/>
              </a:rPr>
              <a:t>• Category Contextual</a:t>
            </a:r>
            <a:br>
              <a:rPr b="0" i="0" lang="en-US" sz="1200" u="none" cap="none" strike="noStrike">
                <a:solidFill>
                  <a:srgbClr val="179AD3"/>
                </a:solidFill>
                <a:latin typeface="Arial"/>
                <a:ea typeface="Arial"/>
                <a:cs typeface="Arial"/>
                <a:sym typeface="Arial"/>
              </a:rPr>
            </a:br>
            <a:r>
              <a:rPr b="0" i="0" lang="en-US" sz="1200" u="none" cap="none" strike="noStrike">
                <a:solidFill>
                  <a:srgbClr val="179AD3"/>
                </a:solidFill>
                <a:latin typeface="Arial"/>
                <a:ea typeface="Arial"/>
                <a:cs typeface="Arial"/>
                <a:sym typeface="Arial"/>
              </a:rPr>
              <a:t>• Keyword Contextual</a:t>
            </a:r>
            <a:br>
              <a:rPr b="0" i="0" lang="en-US" sz="1200" u="none" cap="none" strike="noStrike">
                <a:solidFill>
                  <a:srgbClr val="179AD3"/>
                </a:solidFill>
                <a:latin typeface="Arial"/>
                <a:ea typeface="Arial"/>
                <a:cs typeface="Arial"/>
                <a:sym typeface="Arial"/>
              </a:rPr>
            </a:br>
            <a:r>
              <a:rPr b="0" i="0" lang="en-US" sz="1200" u="none" cap="none" strike="noStrike">
                <a:solidFill>
                  <a:srgbClr val="179AD3"/>
                </a:solidFill>
                <a:latin typeface="Arial"/>
                <a:ea typeface="Arial"/>
                <a:cs typeface="Arial"/>
                <a:sym typeface="Arial"/>
              </a:rPr>
              <a:t>• CRM Targeting</a:t>
            </a:r>
            <a:br>
              <a:rPr b="0" i="0" lang="en-US" sz="1200" u="none" cap="none" strike="noStrike">
                <a:solidFill>
                  <a:srgbClr val="179AD3"/>
                </a:solidFill>
                <a:latin typeface="Arial"/>
                <a:ea typeface="Arial"/>
                <a:cs typeface="Arial"/>
                <a:sym typeface="Arial"/>
              </a:rPr>
            </a:br>
            <a:endParaRPr b="0" i="0" sz="1200" u="none" cap="none" strike="noStrike">
              <a:solidFill>
                <a:schemeClr val="dk1"/>
              </a:solidFill>
              <a:latin typeface="Calibri"/>
              <a:ea typeface="Calibri"/>
              <a:cs typeface="Calibri"/>
              <a:sym typeface="Calibri"/>
            </a:endParaRPr>
          </a:p>
        </p:txBody>
      </p:sp>
      <p:cxnSp>
        <p:nvCxnSpPr>
          <p:cNvPr id="732" name="Google Shape;732;g293ce2cedf2_0_235"/>
          <p:cNvCxnSpPr/>
          <p:nvPr/>
        </p:nvCxnSpPr>
        <p:spPr>
          <a:xfrm>
            <a:off x="762000" y="2047875"/>
            <a:ext cx="3810000" cy="0"/>
          </a:xfrm>
          <a:prstGeom prst="straightConnector1">
            <a:avLst/>
          </a:prstGeom>
          <a:noFill/>
          <a:ln cap="flat" cmpd="sng" w="19050">
            <a:solidFill>
              <a:srgbClr val="179AD3"/>
            </a:solidFill>
            <a:prstDash val="solid"/>
            <a:round/>
            <a:headEnd len="sm" w="sm" type="none"/>
            <a:tailEnd len="sm" w="sm" type="none"/>
          </a:ln>
        </p:spPr>
      </p:cxnSp>
      <p:cxnSp>
        <p:nvCxnSpPr>
          <p:cNvPr id="733" name="Google Shape;733;g293ce2cedf2_0_235"/>
          <p:cNvCxnSpPr/>
          <p:nvPr/>
        </p:nvCxnSpPr>
        <p:spPr>
          <a:xfrm>
            <a:off x="4619625" y="1143000"/>
            <a:ext cx="0" cy="2286000"/>
          </a:xfrm>
          <a:prstGeom prst="straightConnector1">
            <a:avLst/>
          </a:prstGeom>
          <a:noFill/>
          <a:ln cap="flat" cmpd="sng" w="19050">
            <a:solidFill>
              <a:srgbClr val="179AD3"/>
            </a:solidFill>
            <a:prstDash val="solid"/>
            <a:round/>
            <a:headEnd len="sm" w="sm" type="none"/>
            <a:tailEnd len="sm" w="sm" type="none"/>
          </a:ln>
        </p:spPr>
      </p:cxnSp>
      <p:sp>
        <p:nvSpPr>
          <p:cNvPr id="734" name="Google Shape;734;g293ce2cedf2_0_235"/>
          <p:cNvSpPr/>
          <p:nvPr/>
        </p:nvSpPr>
        <p:spPr>
          <a:xfrm>
            <a:off x="8382000" y="190500"/>
            <a:ext cx="571500" cy="571500"/>
          </a:xfrm>
          <a:prstGeom prst="ellipse">
            <a:avLst/>
          </a:prstGeom>
          <a:solidFill>
            <a:srgbClr val="FFFFFF"/>
          </a:solidFill>
          <a:ln cap="flat" cmpd="sng" w="38100">
            <a:solidFill>
              <a:srgbClr val="2335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35" name="Google Shape;735;g293ce2cedf2_0_235"/>
          <p:cNvPicPr preferRelativeResize="0"/>
          <p:nvPr/>
        </p:nvPicPr>
        <p:blipFill rotWithShape="1">
          <a:blip r:embed="rId6">
            <a:alphaModFix/>
          </a:blip>
          <a:srcRect b="0" l="0" r="0" t="0"/>
          <a:stretch/>
        </p:blipFill>
        <p:spPr>
          <a:xfrm>
            <a:off x="8477250" y="286539"/>
            <a:ext cx="342900" cy="36037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pic>
        <p:nvPicPr>
          <p:cNvPr descr="preencoded.png" id="741" name="Google Shape;741;g293ce2cedf2_0_322"/>
          <p:cNvPicPr preferRelativeResize="0"/>
          <p:nvPr/>
        </p:nvPicPr>
        <p:blipFill rotWithShape="1">
          <a:blip r:embed="rId3">
            <a:alphaModFix/>
          </a:blip>
          <a:srcRect b="0" l="0" r="0" t="0"/>
          <a:stretch/>
        </p:blipFill>
        <p:spPr>
          <a:xfrm>
            <a:off x="0" y="794"/>
            <a:ext cx="9144000" cy="5129213"/>
          </a:xfrm>
          <a:prstGeom prst="rect">
            <a:avLst/>
          </a:prstGeom>
          <a:noFill/>
          <a:ln>
            <a:noFill/>
          </a:ln>
        </p:spPr>
      </p:pic>
      <p:sp>
        <p:nvSpPr>
          <p:cNvPr id="742" name="Google Shape;742;g293ce2cedf2_0_322"/>
          <p:cNvSpPr/>
          <p:nvPr/>
        </p:nvSpPr>
        <p:spPr>
          <a:xfrm>
            <a:off x="2476500" y="381000"/>
            <a:ext cx="4286400" cy="4764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23356D"/>
              </a:buClr>
              <a:buSzPts val="2500"/>
              <a:buFont typeface="Arial"/>
              <a:buNone/>
            </a:pPr>
            <a:r>
              <a:rPr b="1" i="0" lang="en-US" sz="2500" u="none" cap="none" strike="noStrike">
                <a:solidFill>
                  <a:srgbClr val="23356D"/>
                </a:solidFill>
                <a:latin typeface="Arial"/>
                <a:ea typeface="Arial"/>
                <a:cs typeface="Arial"/>
                <a:sym typeface="Arial"/>
              </a:rPr>
              <a:t>Retargeting </a:t>
            </a:r>
            <a:br>
              <a:rPr b="1" i="0" lang="en-US" sz="2500" u="none" cap="none" strike="noStrike">
                <a:solidFill>
                  <a:srgbClr val="23356D"/>
                </a:solidFill>
                <a:latin typeface="Arial"/>
                <a:ea typeface="Arial"/>
                <a:cs typeface="Arial"/>
                <a:sym typeface="Arial"/>
              </a:rPr>
            </a:br>
            <a:endParaRPr b="0" i="0" sz="2500" u="none" cap="none" strike="noStrike">
              <a:solidFill>
                <a:schemeClr val="dk1"/>
              </a:solidFill>
              <a:latin typeface="Calibri"/>
              <a:ea typeface="Calibri"/>
              <a:cs typeface="Calibri"/>
              <a:sym typeface="Calibri"/>
            </a:endParaRPr>
          </a:p>
        </p:txBody>
      </p:sp>
      <p:sp>
        <p:nvSpPr>
          <p:cNvPr id="743" name="Google Shape;743;g293ce2cedf2_0_322"/>
          <p:cNvSpPr/>
          <p:nvPr/>
        </p:nvSpPr>
        <p:spPr>
          <a:xfrm>
            <a:off x="5143500" y="3238500"/>
            <a:ext cx="3048000" cy="3810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79AD3"/>
              </a:buClr>
              <a:buSzPts val="1100"/>
              <a:buFont typeface="Arial"/>
              <a:buNone/>
            </a:pPr>
            <a:r>
              <a:rPr b="1" i="0" lang="en-US" sz="1100" u="none" cap="none" strike="noStrike">
                <a:solidFill>
                  <a:srgbClr val="179AD3"/>
                </a:solidFill>
                <a:latin typeface="Arial"/>
                <a:ea typeface="Arial"/>
                <a:cs typeface="Arial"/>
                <a:sym typeface="Arial"/>
              </a:rPr>
              <a:t>Retarget potential customers that have visited your website.</a:t>
            </a:r>
            <a:endParaRPr b="0" i="0" sz="1100" u="none" cap="none" strike="noStrike">
              <a:solidFill>
                <a:schemeClr val="dk1"/>
              </a:solidFill>
              <a:latin typeface="Calibri"/>
              <a:ea typeface="Calibri"/>
              <a:cs typeface="Calibri"/>
              <a:sym typeface="Calibri"/>
            </a:endParaRPr>
          </a:p>
        </p:txBody>
      </p:sp>
      <p:sp>
        <p:nvSpPr>
          <p:cNvPr id="744" name="Google Shape;744;g293ce2cedf2_0_322"/>
          <p:cNvSpPr/>
          <p:nvPr/>
        </p:nvSpPr>
        <p:spPr>
          <a:xfrm>
            <a:off x="666750" y="857250"/>
            <a:ext cx="6286500" cy="476400"/>
          </a:xfrm>
          <a:prstGeom prst="rect">
            <a:avLst/>
          </a:prstGeom>
          <a:noFill/>
          <a:ln>
            <a:noFill/>
          </a:ln>
        </p:spPr>
        <p:txBody>
          <a:bodyPr anchorCtr="0" anchor="t" bIns="0" lIns="0" spcFirstLastPara="1" rIns="0" wrap="square" tIns="0">
            <a:noAutofit/>
          </a:bodyPr>
          <a:lstStyle/>
          <a:p>
            <a:pPr indent="0" lvl="0" marL="0" marR="0" rtl="0" algn="l">
              <a:lnSpc>
                <a:spcPct val="139285"/>
              </a:lnSpc>
              <a:spcBef>
                <a:spcPts val="0"/>
              </a:spcBef>
              <a:spcAft>
                <a:spcPts val="0"/>
              </a:spcAft>
              <a:buClr>
                <a:srgbClr val="23356D"/>
              </a:buClr>
              <a:buSzPts val="1400"/>
              <a:buFont typeface="Arial"/>
              <a:buNone/>
            </a:pPr>
            <a:r>
              <a:rPr b="1" i="0" lang="en-US" sz="1400" u="none" cap="none" strike="noStrike">
                <a:solidFill>
                  <a:srgbClr val="23356D"/>
                </a:solidFill>
                <a:latin typeface="Arial"/>
                <a:ea typeface="Arial"/>
                <a:cs typeface="Arial"/>
                <a:sym typeface="Arial"/>
              </a:rPr>
              <a:t>Benefits of remarketing to prospective customers with retargeting ads </a:t>
            </a:r>
            <a:endParaRPr b="0" i="0" sz="1400" u="none" cap="none" strike="noStrike">
              <a:solidFill>
                <a:schemeClr val="dk1"/>
              </a:solidFill>
              <a:latin typeface="Calibri"/>
              <a:ea typeface="Calibri"/>
              <a:cs typeface="Calibri"/>
              <a:sym typeface="Calibri"/>
            </a:endParaRPr>
          </a:p>
        </p:txBody>
      </p:sp>
      <p:sp>
        <p:nvSpPr>
          <p:cNvPr id="745" name="Google Shape;745;g293ce2cedf2_0_322"/>
          <p:cNvSpPr/>
          <p:nvPr/>
        </p:nvSpPr>
        <p:spPr>
          <a:xfrm>
            <a:off x="666750" y="1238250"/>
            <a:ext cx="8096400" cy="8574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00000"/>
              </a:buClr>
              <a:buSzPts val="900"/>
              <a:buFont typeface="Arial"/>
              <a:buNone/>
            </a:pPr>
            <a:r>
              <a:rPr b="1" i="0" lang="en-US" sz="900" u="none" cap="none" strike="noStrike">
                <a:solidFill>
                  <a:srgbClr val="000000"/>
                </a:solidFill>
                <a:latin typeface="Arial"/>
                <a:ea typeface="Arial"/>
                <a:cs typeface="Arial"/>
                <a:sym typeface="Arial"/>
              </a:rPr>
              <a:t>Well-Timed Targeting: </a:t>
            </a:r>
            <a:r>
              <a:rPr b="0" i="0" lang="en-US" sz="900" u="none" cap="none" strike="noStrike">
                <a:solidFill>
                  <a:srgbClr val="000000"/>
                </a:solidFill>
                <a:latin typeface="Arial"/>
                <a:ea typeface="Arial"/>
                <a:cs typeface="Arial"/>
                <a:sym typeface="Arial"/>
              </a:rPr>
              <a:t>Show your ad to people who've previously interacted with your business right when they are searching. </a:t>
            </a:r>
            <a:br>
              <a:rPr b="0" i="0" lang="en-US" sz="900" u="none" cap="none" strike="noStrike">
                <a:solidFill>
                  <a:srgbClr val="000000"/>
                </a:solidFill>
                <a:latin typeface="Arial"/>
                <a:ea typeface="Arial"/>
                <a:cs typeface="Arial"/>
                <a:sym typeface="Arial"/>
              </a:rPr>
            </a:br>
            <a:r>
              <a:rPr b="1" i="0" lang="en-US" sz="900" u="none" cap="none" strike="noStrike">
                <a:solidFill>
                  <a:srgbClr val="000000"/>
                </a:solidFill>
                <a:latin typeface="Arial"/>
                <a:ea typeface="Arial"/>
                <a:cs typeface="Arial"/>
                <a:sym typeface="Arial"/>
              </a:rPr>
              <a:t>Focused Advertising: </a:t>
            </a:r>
            <a:r>
              <a:rPr b="0" i="0" lang="en-US" sz="900" u="none" cap="none" strike="noStrike">
                <a:solidFill>
                  <a:srgbClr val="000000"/>
                </a:solidFill>
                <a:latin typeface="Arial"/>
                <a:ea typeface="Arial"/>
                <a:cs typeface="Arial"/>
                <a:sym typeface="Arial"/>
              </a:rPr>
              <a:t>Create custom remarketing lists for specific cases.  Ex, people who left their shopping cart.</a:t>
            </a:r>
            <a:br>
              <a:rPr b="0" i="0" lang="en-US" sz="900" u="none" cap="none" strike="noStrike">
                <a:solidFill>
                  <a:srgbClr val="000000"/>
                </a:solidFill>
                <a:latin typeface="Arial"/>
                <a:ea typeface="Arial"/>
                <a:cs typeface="Arial"/>
                <a:sym typeface="Arial"/>
              </a:rPr>
            </a:br>
            <a:r>
              <a:rPr b="1" i="0" lang="en-US" sz="900" u="none" cap="none" strike="noStrike">
                <a:solidFill>
                  <a:srgbClr val="000000"/>
                </a:solidFill>
                <a:latin typeface="Arial"/>
                <a:ea typeface="Arial"/>
                <a:cs typeface="Arial"/>
                <a:sym typeface="Arial"/>
              </a:rPr>
              <a:t>Large-Scale Reach:</a:t>
            </a:r>
            <a:r>
              <a:rPr b="0" i="0" lang="en-US" sz="900" u="none" cap="none" strike="noStrike">
                <a:solidFill>
                  <a:srgbClr val="000000"/>
                </a:solidFill>
                <a:latin typeface="Arial"/>
                <a:ea typeface="Arial"/>
                <a:cs typeface="Arial"/>
                <a:sym typeface="Arial"/>
              </a:rPr>
              <a:t> The users are served ads from the addressable geo-fencing campaign</a:t>
            </a:r>
            <a:br>
              <a:rPr b="0" i="0" lang="en-US" sz="900" u="none" cap="none" strike="noStrike">
                <a:solidFill>
                  <a:srgbClr val="000000"/>
                </a:solidFill>
                <a:latin typeface="Arial"/>
                <a:ea typeface="Arial"/>
                <a:cs typeface="Arial"/>
                <a:sym typeface="Arial"/>
              </a:rPr>
            </a:br>
            <a:r>
              <a:rPr b="1" i="0" lang="en-US" sz="900" u="none" cap="none" strike="noStrike">
                <a:solidFill>
                  <a:srgbClr val="000000"/>
                </a:solidFill>
                <a:latin typeface="Arial"/>
                <a:ea typeface="Arial"/>
                <a:cs typeface="Arial"/>
                <a:sym typeface="Arial"/>
              </a:rPr>
              <a:t>Efficient Pricing:</a:t>
            </a:r>
            <a:r>
              <a:rPr b="0" i="0" lang="en-US" sz="900" u="none" cap="none" strike="noStrike">
                <a:solidFill>
                  <a:srgbClr val="000000"/>
                </a:solidFill>
                <a:latin typeface="Arial"/>
                <a:ea typeface="Arial"/>
                <a:cs typeface="Arial"/>
                <a:sym typeface="Arial"/>
              </a:rPr>
              <a:t> You can create high-performance campaigns with automated bidding for the optimal bid in real time.</a:t>
            </a:r>
            <a:br>
              <a:rPr b="0" i="0" lang="en-US" sz="900" u="none" cap="none" strike="noStrike">
                <a:solidFill>
                  <a:srgbClr val="000000"/>
                </a:solidFill>
                <a:latin typeface="Arial"/>
                <a:ea typeface="Arial"/>
                <a:cs typeface="Arial"/>
                <a:sym typeface="Arial"/>
              </a:rPr>
            </a:br>
            <a:r>
              <a:rPr b="1" i="0" lang="en-US" sz="900" u="none" cap="none" strike="noStrike">
                <a:solidFill>
                  <a:srgbClr val="000000"/>
                </a:solidFill>
                <a:latin typeface="Arial"/>
                <a:ea typeface="Arial"/>
                <a:cs typeface="Arial"/>
                <a:sym typeface="Arial"/>
              </a:rPr>
              <a:t>Valuable Statistics: </a:t>
            </a:r>
            <a:r>
              <a:rPr b="0" i="0" lang="en-US" sz="900" u="none" cap="none" strike="noStrike">
                <a:solidFill>
                  <a:srgbClr val="000000"/>
                </a:solidFill>
                <a:latin typeface="Arial"/>
                <a:ea typeface="Arial"/>
                <a:cs typeface="Arial"/>
                <a:sym typeface="Arial"/>
              </a:rPr>
              <a:t>Reporting on how your campaign is performing based on visitors returning to your site.</a:t>
            </a:r>
            <a:endParaRPr b="0" i="0" sz="900" u="none" cap="none" strike="noStrike">
              <a:solidFill>
                <a:schemeClr val="dk1"/>
              </a:solidFill>
              <a:latin typeface="Calibri"/>
              <a:ea typeface="Calibri"/>
              <a:cs typeface="Calibri"/>
              <a:sym typeface="Calibri"/>
            </a:endParaRPr>
          </a:p>
        </p:txBody>
      </p:sp>
      <p:cxnSp>
        <p:nvCxnSpPr>
          <p:cNvPr id="746" name="Google Shape;746;g293ce2cedf2_0_322"/>
          <p:cNvCxnSpPr/>
          <p:nvPr/>
        </p:nvCxnSpPr>
        <p:spPr>
          <a:xfrm>
            <a:off x="666750" y="2238375"/>
            <a:ext cx="7810500" cy="0"/>
          </a:xfrm>
          <a:prstGeom prst="straightConnector1">
            <a:avLst/>
          </a:prstGeom>
          <a:noFill/>
          <a:ln cap="flat" cmpd="sng" w="19050">
            <a:solidFill>
              <a:srgbClr val="179AD3"/>
            </a:solidFill>
            <a:prstDash val="solid"/>
            <a:round/>
            <a:headEnd len="sm" w="sm" type="none"/>
            <a:tailEnd len="sm" w="sm" type="none"/>
          </a:ln>
        </p:spPr>
      </p:cxnSp>
      <p:sp>
        <p:nvSpPr>
          <p:cNvPr id="747" name="Google Shape;747;g293ce2cedf2_0_322"/>
          <p:cNvSpPr/>
          <p:nvPr/>
        </p:nvSpPr>
        <p:spPr>
          <a:xfrm>
            <a:off x="8382000" y="190500"/>
            <a:ext cx="571500" cy="571500"/>
          </a:xfrm>
          <a:prstGeom prst="ellipse">
            <a:avLst/>
          </a:prstGeom>
          <a:solidFill>
            <a:srgbClr val="FFFFFF"/>
          </a:solidFill>
          <a:ln cap="flat" cmpd="sng" w="38100">
            <a:solidFill>
              <a:srgbClr val="2335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48" name="Google Shape;748;g293ce2cedf2_0_322"/>
          <p:cNvPicPr preferRelativeResize="0"/>
          <p:nvPr/>
        </p:nvPicPr>
        <p:blipFill rotWithShape="1">
          <a:blip r:embed="rId4">
            <a:alphaModFix/>
          </a:blip>
          <a:srcRect b="0" l="0" r="0" t="0"/>
          <a:stretch/>
        </p:blipFill>
        <p:spPr>
          <a:xfrm>
            <a:off x="8477250" y="286539"/>
            <a:ext cx="342900" cy="360373"/>
          </a:xfrm>
          <a:prstGeom prst="rect">
            <a:avLst/>
          </a:prstGeom>
          <a:noFill/>
          <a:ln>
            <a:noFill/>
          </a:ln>
        </p:spPr>
      </p:pic>
      <p:pic>
        <p:nvPicPr>
          <p:cNvPr descr="preencoded.png" id="749" name="Google Shape;749;g293ce2cedf2_0_322"/>
          <p:cNvPicPr preferRelativeResize="0"/>
          <p:nvPr/>
        </p:nvPicPr>
        <p:blipFill rotWithShape="1">
          <a:blip r:embed="rId5">
            <a:alphaModFix/>
          </a:blip>
          <a:srcRect b="0" l="0" r="0" t="0"/>
          <a:stretch/>
        </p:blipFill>
        <p:spPr>
          <a:xfrm>
            <a:off x="575106" y="2286000"/>
            <a:ext cx="4374288" cy="1593850"/>
          </a:xfrm>
          <a:prstGeom prst="rect">
            <a:avLst/>
          </a:prstGeom>
          <a:noFill/>
          <a:ln>
            <a:noFill/>
          </a:ln>
        </p:spPr>
      </p:pic>
      <p:sp>
        <p:nvSpPr>
          <p:cNvPr id="750" name="Google Shape;750;g293ce2cedf2_0_322"/>
          <p:cNvSpPr/>
          <p:nvPr/>
        </p:nvSpPr>
        <p:spPr>
          <a:xfrm>
            <a:off x="5715000" y="2476500"/>
            <a:ext cx="1905000" cy="666900"/>
          </a:xfrm>
          <a:prstGeom prst="rect">
            <a:avLst/>
          </a:prstGeom>
          <a:noFill/>
          <a:ln>
            <a:noFill/>
          </a:ln>
        </p:spPr>
        <p:txBody>
          <a:bodyPr anchorCtr="0" anchor="t" bIns="0" lIns="0" spcFirstLastPara="1" rIns="0" wrap="square" tIns="0">
            <a:noAutofit/>
          </a:bodyPr>
          <a:lstStyle/>
          <a:p>
            <a:pPr indent="0" lvl="0" marL="0" marR="0" rtl="0" algn="ctr">
              <a:lnSpc>
                <a:spcPct val="139166"/>
              </a:lnSpc>
              <a:spcBef>
                <a:spcPts val="0"/>
              </a:spcBef>
              <a:spcAft>
                <a:spcPts val="0"/>
              </a:spcAft>
              <a:buClr>
                <a:srgbClr val="23356D"/>
              </a:buClr>
              <a:buSzPts val="1200"/>
              <a:buFont typeface="Arial"/>
              <a:buNone/>
            </a:pPr>
            <a:r>
              <a:rPr b="1" i="0" lang="en-US" sz="1200" u="none" cap="none" strike="noStrike">
                <a:solidFill>
                  <a:srgbClr val="23356D"/>
                </a:solidFill>
                <a:latin typeface="Arial"/>
                <a:ea typeface="Arial"/>
                <a:cs typeface="Arial"/>
                <a:sym typeface="Arial"/>
              </a:rPr>
              <a:t>26% Potential Increase in Conversion Rate after retargeting visitors</a:t>
            </a:r>
            <a:endParaRPr b="0" i="0" sz="1200" u="none" cap="none" strike="noStrik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pic>
        <p:nvPicPr>
          <p:cNvPr descr="preencoded.png" id="756" name="Google Shape;756;g293ce2cedf2_0_253"/>
          <p:cNvPicPr preferRelativeResize="0"/>
          <p:nvPr/>
        </p:nvPicPr>
        <p:blipFill rotWithShape="1">
          <a:blip r:embed="rId3">
            <a:alphaModFix/>
          </a:blip>
          <a:srcRect b="0" l="0" r="0" t="0"/>
          <a:stretch/>
        </p:blipFill>
        <p:spPr>
          <a:xfrm>
            <a:off x="0" y="794"/>
            <a:ext cx="9144000" cy="5129213"/>
          </a:xfrm>
          <a:prstGeom prst="rect">
            <a:avLst/>
          </a:prstGeom>
          <a:noFill/>
          <a:ln>
            <a:noFill/>
          </a:ln>
        </p:spPr>
      </p:pic>
      <p:sp>
        <p:nvSpPr>
          <p:cNvPr id="757" name="Google Shape;757;g293ce2cedf2_0_253"/>
          <p:cNvSpPr/>
          <p:nvPr/>
        </p:nvSpPr>
        <p:spPr>
          <a:xfrm>
            <a:off x="2476500" y="381000"/>
            <a:ext cx="4286400" cy="4764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23356D"/>
              </a:buClr>
              <a:buSzPts val="2500"/>
              <a:buFont typeface="Arial"/>
              <a:buNone/>
            </a:pPr>
            <a:r>
              <a:rPr b="1" i="0" lang="en-US" sz="2500" u="none" cap="none" strike="noStrike">
                <a:solidFill>
                  <a:srgbClr val="23356D"/>
                </a:solidFill>
                <a:latin typeface="Arial"/>
                <a:ea typeface="Arial"/>
                <a:cs typeface="Arial"/>
                <a:sym typeface="Arial"/>
              </a:rPr>
              <a:t>Geo-Fencing</a:t>
            </a:r>
            <a:br>
              <a:rPr b="1" i="0" lang="en-US" sz="2500" u="none" cap="none" strike="noStrike">
                <a:solidFill>
                  <a:srgbClr val="23356D"/>
                </a:solidFill>
                <a:latin typeface="Arial"/>
                <a:ea typeface="Arial"/>
                <a:cs typeface="Arial"/>
                <a:sym typeface="Arial"/>
              </a:rPr>
            </a:br>
            <a:endParaRPr b="0" i="0" sz="2500" u="none" cap="none" strike="noStrike">
              <a:solidFill>
                <a:schemeClr val="dk1"/>
              </a:solidFill>
              <a:latin typeface="Calibri"/>
              <a:ea typeface="Calibri"/>
              <a:cs typeface="Calibri"/>
              <a:sym typeface="Calibri"/>
            </a:endParaRPr>
          </a:p>
        </p:txBody>
      </p:sp>
      <p:sp>
        <p:nvSpPr>
          <p:cNvPr id="758" name="Google Shape;758;g293ce2cedf2_0_253"/>
          <p:cNvSpPr/>
          <p:nvPr/>
        </p:nvSpPr>
        <p:spPr>
          <a:xfrm>
            <a:off x="666750" y="762000"/>
            <a:ext cx="7905900" cy="3810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79AD3"/>
              </a:buClr>
              <a:buSzPts val="900"/>
              <a:buFont typeface="Arial"/>
              <a:buNone/>
            </a:pPr>
            <a:r>
              <a:rPr b="1" i="0" lang="en-US" sz="900" u="none" cap="none" strike="noStrike">
                <a:solidFill>
                  <a:srgbClr val="179AD3"/>
                </a:solidFill>
                <a:latin typeface="Arial"/>
                <a:ea typeface="Arial"/>
                <a:cs typeface="Arial"/>
                <a:sym typeface="Arial"/>
              </a:rPr>
              <a:t>Brand your business and build awareness of your programs to the consumer as they live out their digital lives online.</a:t>
            </a:r>
            <a:endParaRPr b="0" i="0" sz="900" u="none" cap="none" strike="noStrike">
              <a:solidFill>
                <a:schemeClr val="dk1"/>
              </a:solidFill>
              <a:latin typeface="Calibri"/>
              <a:ea typeface="Calibri"/>
              <a:cs typeface="Calibri"/>
              <a:sym typeface="Calibri"/>
            </a:endParaRPr>
          </a:p>
        </p:txBody>
      </p:sp>
      <p:sp>
        <p:nvSpPr>
          <p:cNvPr id="759" name="Google Shape;759;g293ce2cedf2_0_253"/>
          <p:cNvSpPr/>
          <p:nvPr/>
        </p:nvSpPr>
        <p:spPr>
          <a:xfrm>
            <a:off x="666750" y="952500"/>
            <a:ext cx="3714900" cy="285900"/>
          </a:xfrm>
          <a:prstGeom prst="rect">
            <a:avLst/>
          </a:prstGeom>
          <a:noFill/>
          <a:ln>
            <a:noFill/>
          </a:ln>
        </p:spPr>
        <p:txBody>
          <a:bodyPr anchorCtr="0" anchor="t" bIns="0" lIns="0" spcFirstLastPara="1" rIns="0" wrap="square" tIns="0">
            <a:noAutofit/>
          </a:bodyPr>
          <a:lstStyle/>
          <a:p>
            <a:pPr indent="0" lvl="0" marL="0" marR="0" rtl="0" algn="l">
              <a:lnSpc>
                <a:spcPct val="139285"/>
              </a:lnSpc>
              <a:spcBef>
                <a:spcPts val="0"/>
              </a:spcBef>
              <a:spcAft>
                <a:spcPts val="0"/>
              </a:spcAft>
              <a:buClr>
                <a:srgbClr val="23356D"/>
              </a:buClr>
              <a:buSzPts val="1400"/>
              <a:buFont typeface="Arial"/>
              <a:buNone/>
            </a:pPr>
            <a:r>
              <a:rPr b="1" i="0" lang="en-US" sz="1400" u="none" cap="none" strike="noStrike">
                <a:solidFill>
                  <a:srgbClr val="23356D"/>
                </a:solidFill>
                <a:latin typeface="Arial"/>
                <a:ea typeface="Arial"/>
                <a:cs typeface="Arial"/>
                <a:sym typeface="Arial"/>
              </a:rPr>
              <a:t>How Does Geo-fencing Work?</a:t>
            </a:r>
            <a:endParaRPr b="0" i="0" sz="1400" u="none" cap="none" strike="noStrike">
              <a:solidFill>
                <a:schemeClr val="dk1"/>
              </a:solidFill>
              <a:latin typeface="Calibri"/>
              <a:ea typeface="Calibri"/>
              <a:cs typeface="Calibri"/>
              <a:sym typeface="Calibri"/>
            </a:endParaRPr>
          </a:p>
        </p:txBody>
      </p:sp>
      <p:sp>
        <p:nvSpPr>
          <p:cNvPr id="760" name="Google Shape;760;g293ce2cedf2_0_253"/>
          <p:cNvSpPr/>
          <p:nvPr/>
        </p:nvSpPr>
        <p:spPr>
          <a:xfrm>
            <a:off x="666750" y="1238250"/>
            <a:ext cx="4762500" cy="5715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Step 1: A virtual boundary is drawn around a physical location.</a:t>
            </a:r>
            <a:endParaRPr b="0" i="0" sz="900" u="none" cap="none" strike="noStrike">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Step 2: A user enters the geo-fenced location.</a:t>
            </a:r>
            <a:endParaRPr b="0" i="0" sz="900" u="none" cap="none" strike="noStrike">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Step 3: The user is served ads from the geo-fencing campaign for up to 30 days</a:t>
            </a:r>
            <a:endParaRPr b="0" i="0" sz="900" u="none" cap="none" strike="noStrike">
              <a:solidFill>
                <a:schemeClr val="dk1"/>
              </a:solidFill>
              <a:latin typeface="Calibri"/>
              <a:ea typeface="Calibri"/>
              <a:cs typeface="Calibri"/>
              <a:sym typeface="Calibri"/>
            </a:endParaRPr>
          </a:p>
        </p:txBody>
      </p:sp>
      <p:sp>
        <p:nvSpPr>
          <p:cNvPr id="761" name="Google Shape;761;g293ce2cedf2_0_253"/>
          <p:cNvSpPr/>
          <p:nvPr/>
        </p:nvSpPr>
        <p:spPr>
          <a:xfrm>
            <a:off x="666750" y="1905000"/>
            <a:ext cx="3619500" cy="285900"/>
          </a:xfrm>
          <a:prstGeom prst="rect">
            <a:avLst/>
          </a:prstGeom>
          <a:noFill/>
          <a:ln>
            <a:noFill/>
          </a:ln>
        </p:spPr>
        <p:txBody>
          <a:bodyPr anchorCtr="0" anchor="t" bIns="0" lIns="0" spcFirstLastPara="1" rIns="0" wrap="square" tIns="0">
            <a:noAutofit/>
          </a:bodyPr>
          <a:lstStyle/>
          <a:p>
            <a:pPr indent="0" lvl="0" marL="0" marR="0" rtl="0" algn="l">
              <a:lnSpc>
                <a:spcPct val="139285"/>
              </a:lnSpc>
              <a:spcBef>
                <a:spcPts val="0"/>
              </a:spcBef>
              <a:spcAft>
                <a:spcPts val="0"/>
              </a:spcAft>
              <a:buClr>
                <a:srgbClr val="23356D"/>
              </a:buClr>
              <a:buSzPts val="1400"/>
              <a:buFont typeface="Arial"/>
              <a:buNone/>
            </a:pPr>
            <a:r>
              <a:rPr b="1" i="0" lang="en-US" sz="1400" u="none" cap="none" strike="noStrike">
                <a:solidFill>
                  <a:srgbClr val="23356D"/>
                </a:solidFill>
                <a:latin typeface="Arial"/>
                <a:ea typeface="Arial"/>
                <a:cs typeface="Arial"/>
                <a:sym typeface="Arial"/>
              </a:rPr>
              <a:t>Benefits of Geofencing</a:t>
            </a:r>
            <a:endParaRPr b="0" i="0" sz="1400" u="none" cap="none" strike="noStrike">
              <a:solidFill>
                <a:schemeClr val="dk1"/>
              </a:solidFill>
              <a:latin typeface="Calibri"/>
              <a:ea typeface="Calibri"/>
              <a:cs typeface="Calibri"/>
              <a:sym typeface="Calibri"/>
            </a:endParaRPr>
          </a:p>
        </p:txBody>
      </p:sp>
      <p:cxnSp>
        <p:nvCxnSpPr>
          <p:cNvPr id="762" name="Google Shape;762;g293ce2cedf2_0_253"/>
          <p:cNvCxnSpPr/>
          <p:nvPr/>
        </p:nvCxnSpPr>
        <p:spPr>
          <a:xfrm>
            <a:off x="666750" y="1857375"/>
            <a:ext cx="4667400" cy="0"/>
          </a:xfrm>
          <a:prstGeom prst="straightConnector1">
            <a:avLst/>
          </a:prstGeom>
          <a:noFill/>
          <a:ln cap="flat" cmpd="sng" w="19050">
            <a:solidFill>
              <a:srgbClr val="179AD3"/>
            </a:solidFill>
            <a:prstDash val="solid"/>
            <a:round/>
            <a:headEnd len="sm" w="sm" type="none"/>
            <a:tailEnd len="sm" w="sm" type="none"/>
          </a:ln>
        </p:spPr>
      </p:cxnSp>
      <p:cxnSp>
        <p:nvCxnSpPr>
          <p:cNvPr id="763" name="Google Shape;763;g293ce2cedf2_0_253"/>
          <p:cNvCxnSpPr/>
          <p:nvPr/>
        </p:nvCxnSpPr>
        <p:spPr>
          <a:xfrm>
            <a:off x="5381625" y="1143000"/>
            <a:ext cx="0" cy="2286000"/>
          </a:xfrm>
          <a:prstGeom prst="straightConnector1">
            <a:avLst/>
          </a:prstGeom>
          <a:noFill/>
          <a:ln cap="flat" cmpd="sng" w="19050">
            <a:solidFill>
              <a:srgbClr val="179AD3"/>
            </a:solidFill>
            <a:prstDash val="solid"/>
            <a:round/>
            <a:headEnd len="sm" w="sm" type="none"/>
            <a:tailEnd len="sm" w="sm" type="none"/>
          </a:ln>
        </p:spPr>
      </p:cxnSp>
      <p:sp>
        <p:nvSpPr>
          <p:cNvPr id="764" name="Google Shape;764;g293ce2cedf2_0_253"/>
          <p:cNvSpPr/>
          <p:nvPr/>
        </p:nvSpPr>
        <p:spPr>
          <a:xfrm>
            <a:off x="8382000" y="190500"/>
            <a:ext cx="571500" cy="571500"/>
          </a:xfrm>
          <a:prstGeom prst="ellipse">
            <a:avLst/>
          </a:prstGeom>
          <a:solidFill>
            <a:srgbClr val="FFFFFF"/>
          </a:solidFill>
          <a:ln cap="flat" cmpd="sng" w="38100">
            <a:solidFill>
              <a:srgbClr val="2335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65" name="Google Shape;765;g293ce2cedf2_0_253"/>
          <p:cNvPicPr preferRelativeResize="0"/>
          <p:nvPr/>
        </p:nvPicPr>
        <p:blipFill rotWithShape="1">
          <a:blip r:embed="rId4">
            <a:alphaModFix/>
          </a:blip>
          <a:srcRect b="0" l="0" r="0" t="0"/>
          <a:stretch/>
        </p:blipFill>
        <p:spPr>
          <a:xfrm>
            <a:off x="8477250" y="286539"/>
            <a:ext cx="342900" cy="360373"/>
          </a:xfrm>
          <a:prstGeom prst="rect">
            <a:avLst/>
          </a:prstGeom>
          <a:noFill/>
          <a:ln>
            <a:noFill/>
          </a:ln>
        </p:spPr>
      </p:pic>
      <p:sp>
        <p:nvSpPr>
          <p:cNvPr id="766" name="Google Shape;766;g293ce2cedf2_0_253"/>
          <p:cNvSpPr/>
          <p:nvPr/>
        </p:nvSpPr>
        <p:spPr>
          <a:xfrm>
            <a:off x="666750" y="2190750"/>
            <a:ext cx="4762500" cy="16191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Geo-fence technology enables you to capture audiences through custom targeting shapes around businesses, street and highway boundaries, municipalities, etc.</a:t>
            </a:r>
            <a:br>
              <a:rPr b="0" i="0" lang="en-US" sz="900" u="none" cap="none" strike="noStrike">
                <a:solidFill>
                  <a:srgbClr val="000000"/>
                </a:solidFill>
                <a:latin typeface="Arial"/>
                <a:ea typeface="Arial"/>
                <a:cs typeface="Arial"/>
                <a:sym typeface="Arial"/>
              </a:rPr>
            </a:br>
            <a:r>
              <a:rPr b="0" i="0" lang="en-US" sz="900" u="none" cap="none" strike="noStrike">
                <a:solidFill>
                  <a:srgbClr val="000000"/>
                </a:solidFill>
                <a:latin typeface="Arial"/>
                <a:ea typeface="Arial"/>
                <a:cs typeface="Arial"/>
                <a:sym typeface="Arial"/>
              </a:rPr>
              <a:t>• The most reliable way to target mobile users in your business’s proximity </a:t>
            </a:r>
            <a:br>
              <a:rPr b="0" i="0" lang="en-US" sz="900" u="none" cap="none" strike="noStrike">
                <a:solidFill>
                  <a:srgbClr val="000000"/>
                </a:solidFill>
                <a:latin typeface="Arial"/>
                <a:ea typeface="Arial"/>
                <a:cs typeface="Arial"/>
                <a:sym typeface="Arial"/>
              </a:rPr>
            </a:br>
            <a:r>
              <a:rPr b="0" i="0" lang="en-US" sz="900" u="none" cap="none" strike="noStrike">
                <a:solidFill>
                  <a:srgbClr val="000000"/>
                </a:solidFill>
                <a:latin typeface="Arial"/>
                <a:ea typeface="Arial"/>
                <a:cs typeface="Arial"/>
                <a:sym typeface="Arial"/>
              </a:rPr>
              <a:t>• Pinpoint accuracy </a:t>
            </a:r>
            <a:br>
              <a:rPr b="0" i="0" lang="en-US" sz="900" u="none" cap="none" strike="noStrike">
                <a:solidFill>
                  <a:srgbClr val="000000"/>
                </a:solidFill>
                <a:latin typeface="Arial"/>
                <a:ea typeface="Arial"/>
                <a:cs typeface="Arial"/>
                <a:sym typeface="Arial"/>
              </a:rPr>
            </a:br>
            <a:r>
              <a:rPr b="0" i="0" lang="en-US" sz="900" u="none" cap="none" strike="noStrike">
                <a:solidFill>
                  <a:srgbClr val="000000"/>
                </a:solidFill>
                <a:latin typeface="Arial"/>
                <a:ea typeface="Arial"/>
                <a:cs typeface="Arial"/>
                <a:sym typeface="Arial"/>
              </a:rPr>
              <a:t>• Granular localization via custom shapes &amp; sizes </a:t>
            </a:r>
            <a:br>
              <a:rPr b="0" i="0" lang="en-US" sz="900" u="none" cap="none" strike="noStrike">
                <a:solidFill>
                  <a:srgbClr val="000000"/>
                </a:solidFill>
                <a:latin typeface="Arial"/>
                <a:ea typeface="Arial"/>
                <a:cs typeface="Arial"/>
                <a:sym typeface="Arial"/>
              </a:rPr>
            </a:br>
            <a:r>
              <a:rPr b="0" i="0" lang="en-US" sz="900" u="none" cap="none" strike="noStrike">
                <a:solidFill>
                  <a:srgbClr val="000000"/>
                </a:solidFill>
                <a:latin typeface="Arial"/>
                <a:ea typeface="Arial"/>
                <a:cs typeface="Arial"/>
                <a:sym typeface="Arial"/>
              </a:rPr>
              <a:t>• Boost mobile performance and reach </a:t>
            </a:r>
            <a:br>
              <a:rPr b="0" i="0" lang="en-US" sz="900" u="none" cap="none" strike="noStrike">
                <a:solidFill>
                  <a:srgbClr val="000000"/>
                </a:solidFill>
                <a:latin typeface="Arial"/>
                <a:ea typeface="Arial"/>
                <a:cs typeface="Arial"/>
                <a:sym typeface="Arial"/>
              </a:rPr>
            </a:br>
            <a:r>
              <a:rPr b="0" i="0" lang="en-US" sz="900" u="none" cap="none" strike="noStrike">
                <a:solidFill>
                  <a:srgbClr val="000000"/>
                </a:solidFill>
                <a:latin typeface="Arial"/>
                <a:ea typeface="Arial"/>
                <a:cs typeface="Arial"/>
                <a:sym typeface="Arial"/>
              </a:rPr>
              <a:t>• Retarget customers who visit or commute through any geo-fenced location </a:t>
            </a:r>
            <a:br>
              <a:rPr b="0" i="0" lang="en-US" sz="900" u="none" cap="none" strike="noStrike">
                <a:solidFill>
                  <a:srgbClr val="000000"/>
                </a:solidFill>
                <a:latin typeface="Arial"/>
                <a:ea typeface="Arial"/>
                <a:cs typeface="Arial"/>
                <a:sym typeface="Arial"/>
              </a:rPr>
            </a:br>
            <a:r>
              <a:rPr b="0" i="0" lang="en-US" sz="900" u="none" cap="none" strike="noStrike">
                <a:solidFill>
                  <a:srgbClr val="000000"/>
                </a:solidFill>
                <a:latin typeface="Arial"/>
                <a:ea typeface="Arial"/>
                <a:cs typeface="Arial"/>
                <a:sym typeface="Arial"/>
              </a:rPr>
              <a:t>• Track off-line or “last mile” conversions to measure your campaign’s effectiveness </a:t>
            </a:r>
            <a:br>
              <a:rPr b="0" i="0" lang="en-US" sz="900" u="none" cap="none" strike="noStrike">
                <a:solidFill>
                  <a:srgbClr val="000000"/>
                </a:solidFill>
                <a:latin typeface="Arial"/>
                <a:ea typeface="Arial"/>
                <a:cs typeface="Arial"/>
                <a:sym typeface="Arial"/>
              </a:rPr>
            </a:br>
            <a:r>
              <a:rPr b="0" i="0" lang="en-US" sz="900" u="none" cap="none" strike="noStrike">
                <a:solidFill>
                  <a:srgbClr val="000000"/>
                </a:solidFill>
                <a:latin typeface="Arial"/>
                <a:ea typeface="Arial"/>
                <a:cs typeface="Arial"/>
                <a:sym typeface="Arial"/>
              </a:rPr>
              <a:t>• Leverage targeted campaigns only to customers within a predetermined physical   </a:t>
            </a:r>
            <a:br>
              <a:rPr b="0" i="0" lang="en-US" sz="900" u="none" cap="none" strike="noStrike">
                <a:solidFill>
                  <a:srgbClr val="000000"/>
                </a:solidFill>
                <a:latin typeface="Arial"/>
                <a:ea typeface="Arial"/>
                <a:cs typeface="Arial"/>
                <a:sym typeface="Arial"/>
              </a:rPr>
            </a:br>
            <a:r>
              <a:rPr b="0" i="0" lang="en-US" sz="900" u="none" cap="none" strike="noStrike">
                <a:solidFill>
                  <a:srgbClr val="000000"/>
                </a:solidFill>
                <a:latin typeface="Arial"/>
                <a:ea typeface="Arial"/>
                <a:cs typeface="Arial"/>
                <a:sym typeface="Arial"/>
              </a:rPr>
              <a:t>  proximity to your business or your competitor’s business </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pic>
        <p:nvPicPr>
          <p:cNvPr descr="preencoded.png" id="767" name="Google Shape;767;g293ce2cedf2_0_253"/>
          <p:cNvPicPr preferRelativeResize="0"/>
          <p:nvPr/>
        </p:nvPicPr>
        <p:blipFill rotWithShape="1">
          <a:blip r:embed="rId5">
            <a:alphaModFix/>
          </a:blip>
          <a:srcRect b="0" l="0" r="0" t="0"/>
          <a:stretch/>
        </p:blipFill>
        <p:spPr>
          <a:xfrm>
            <a:off x="5429250" y="1239173"/>
            <a:ext cx="3206750" cy="212540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pic>
        <p:nvPicPr>
          <p:cNvPr descr="preencoded.png" id="773" name="Google Shape;773;g293ce2cedf2_0_269"/>
          <p:cNvPicPr preferRelativeResize="0"/>
          <p:nvPr/>
        </p:nvPicPr>
        <p:blipFill rotWithShape="1">
          <a:blip r:embed="rId3">
            <a:alphaModFix/>
          </a:blip>
          <a:srcRect b="0" l="0" r="0" t="0"/>
          <a:stretch/>
        </p:blipFill>
        <p:spPr>
          <a:xfrm>
            <a:off x="0" y="794"/>
            <a:ext cx="9144000" cy="5129213"/>
          </a:xfrm>
          <a:prstGeom prst="rect">
            <a:avLst/>
          </a:prstGeom>
          <a:noFill/>
          <a:ln>
            <a:noFill/>
          </a:ln>
        </p:spPr>
      </p:pic>
      <p:sp>
        <p:nvSpPr>
          <p:cNvPr id="774" name="Google Shape;774;g293ce2cedf2_0_269"/>
          <p:cNvSpPr/>
          <p:nvPr/>
        </p:nvSpPr>
        <p:spPr>
          <a:xfrm>
            <a:off x="2476500" y="381000"/>
            <a:ext cx="4286400" cy="4764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23356D"/>
              </a:buClr>
              <a:buSzPts val="2500"/>
              <a:buFont typeface="Arial"/>
              <a:buNone/>
            </a:pPr>
            <a:r>
              <a:rPr b="1" i="0" lang="en-US" sz="2500" u="none" cap="none" strike="noStrike">
                <a:solidFill>
                  <a:srgbClr val="23356D"/>
                </a:solidFill>
                <a:latin typeface="Arial"/>
                <a:ea typeface="Arial"/>
                <a:cs typeface="Arial"/>
                <a:sym typeface="Arial"/>
              </a:rPr>
              <a:t>Addressable Geo-Fencing</a:t>
            </a:r>
            <a:br>
              <a:rPr b="1" i="0" lang="en-US" sz="2500" u="none" cap="none" strike="noStrike">
                <a:solidFill>
                  <a:srgbClr val="23356D"/>
                </a:solidFill>
                <a:latin typeface="Arial"/>
                <a:ea typeface="Arial"/>
                <a:cs typeface="Arial"/>
                <a:sym typeface="Arial"/>
              </a:rPr>
            </a:br>
            <a:endParaRPr b="0" i="0" sz="2500" u="none" cap="none" strike="noStrike">
              <a:solidFill>
                <a:schemeClr val="dk1"/>
              </a:solidFill>
              <a:latin typeface="Calibri"/>
              <a:ea typeface="Calibri"/>
              <a:cs typeface="Calibri"/>
              <a:sym typeface="Calibri"/>
            </a:endParaRPr>
          </a:p>
        </p:txBody>
      </p:sp>
      <p:sp>
        <p:nvSpPr>
          <p:cNvPr id="775" name="Google Shape;775;g293ce2cedf2_0_269"/>
          <p:cNvSpPr/>
          <p:nvPr/>
        </p:nvSpPr>
        <p:spPr>
          <a:xfrm>
            <a:off x="666750" y="762000"/>
            <a:ext cx="7905900" cy="3810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79AD3"/>
              </a:buClr>
              <a:buSzPts val="900"/>
              <a:buFont typeface="Arial"/>
              <a:buNone/>
            </a:pPr>
            <a:r>
              <a:rPr b="1" i="0" lang="en-US" sz="900" u="none" cap="none" strike="noStrike">
                <a:solidFill>
                  <a:srgbClr val="179AD3"/>
                </a:solidFill>
                <a:latin typeface="Arial"/>
                <a:ea typeface="Arial"/>
                <a:cs typeface="Arial"/>
                <a:sym typeface="Arial"/>
              </a:rPr>
              <a:t>Brand your business and build awareness of your programs to the consumer as they live out their digital lives online.</a:t>
            </a:r>
            <a:endParaRPr b="0" i="0" sz="900" u="none" cap="none" strike="noStrike">
              <a:solidFill>
                <a:schemeClr val="dk1"/>
              </a:solidFill>
              <a:latin typeface="Calibri"/>
              <a:ea typeface="Calibri"/>
              <a:cs typeface="Calibri"/>
              <a:sym typeface="Calibri"/>
            </a:endParaRPr>
          </a:p>
        </p:txBody>
      </p:sp>
      <p:sp>
        <p:nvSpPr>
          <p:cNvPr id="776" name="Google Shape;776;g293ce2cedf2_0_269"/>
          <p:cNvSpPr/>
          <p:nvPr/>
        </p:nvSpPr>
        <p:spPr>
          <a:xfrm>
            <a:off x="666750" y="1047750"/>
            <a:ext cx="3714900" cy="285900"/>
          </a:xfrm>
          <a:prstGeom prst="rect">
            <a:avLst/>
          </a:prstGeom>
          <a:noFill/>
          <a:ln>
            <a:noFill/>
          </a:ln>
        </p:spPr>
        <p:txBody>
          <a:bodyPr anchorCtr="0" anchor="t" bIns="0" lIns="0" spcFirstLastPara="1" rIns="0" wrap="square" tIns="0">
            <a:noAutofit/>
          </a:bodyPr>
          <a:lstStyle/>
          <a:p>
            <a:pPr indent="0" lvl="0" marL="0" marR="0" rtl="0" algn="l">
              <a:lnSpc>
                <a:spcPct val="139285"/>
              </a:lnSpc>
              <a:spcBef>
                <a:spcPts val="0"/>
              </a:spcBef>
              <a:spcAft>
                <a:spcPts val="0"/>
              </a:spcAft>
              <a:buClr>
                <a:srgbClr val="23356D"/>
              </a:buClr>
              <a:buSzPts val="1400"/>
              <a:buFont typeface="Arial"/>
              <a:buNone/>
            </a:pPr>
            <a:r>
              <a:rPr b="1" i="0" lang="en-US" sz="1400" u="none" cap="none" strike="noStrike">
                <a:solidFill>
                  <a:srgbClr val="23356D"/>
                </a:solidFill>
                <a:latin typeface="Arial"/>
                <a:ea typeface="Arial"/>
                <a:cs typeface="Arial"/>
                <a:sym typeface="Arial"/>
              </a:rPr>
              <a:t>How Does Addressable Geo-fencing Work?</a:t>
            </a:r>
            <a:endParaRPr b="0" i="0" sz="1400" u="none" cap="none" strike="noStrike">
              <a:solidFill>
                <a:schemeClr val="dk1"/>
              </a:solidFill>
              <a:latin typeface="Calibri"/>
              <a:ea typeface="Calibri"/>
              <a:cs typeface="Calibri"/>
              <a:sym typeface="Calibri"/>
            </a:endParaRPr>
          </a:p>
        </p:txBody>
      </p:sp>
      <p:sp>
        <p:nvSpPr>
          <p:cNvPr id="777" name="Google Shape;777;g293ce2cedf2_0_269"/>
          <p:cNvSpPr/>
          <p:nvPr/>
        </p:nvSpPr>
        <p:spPr>
          <a:xfrm>
            <a:off x="666750" y="1333500"/>
            <a:ext cx="4762500" cy="5715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Step 1: Target your mailing list OR build a curated list based on demographic targeting  </a:t>
            </a:r>
            <a:endParaRPr b="0" i="0" sz="900" u="none" cap="none" strike="noStrike">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            (zip code, household income, credit score quartile, etc.)</a:t>
            </a:r>
            <a:endParaRPr b="0" i="0" sz="900" u="none" cap="none" strike="noStrike">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Step 2: Devices are captured at the address using platline data</a:t>
            </a:r>
            <a:endParaRPr b="0" i="0" sz="900" u="none" cap="none" strike="noStrike">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Step 3: The users are served ads from the addressable geo-fencing campaign</a:t>
            </a:r>
            <a:endParaRPr b="0" i="0" sz="900" u="none" cap="none" strike="noStrike">
              <a:solidFill>
                <a:schemeClr val="dk1"/>
              </a:solidFill>
              <a:latin typeface="Calibri"/>
              <a:ea typeface="Calibri"/>
              <a:cs typeface="Calibri"/>
              <a:sym typeface="Calibri"/>
            </a:endParaRPr>
          </a:p>
        </p:txBody>
      </p:sp>
      <p:sp>
        <p:nvSpPr>
          <p:cNvPr id="778" name="Google Shape;778;g293ce2cedf2_0_269"/>
          <p:cNvSpPr/>
          <p:nvPr/>
        </p:nvSpPr>
        <p:spPr>
          <a:xfrm>
            <a:off x="666750" y="2095500"/>
            <a:ext cx="3619500" cy="285900"/>
          </a:xfrm>
          <a:prstGeom prst="rect">
            <a:avLst/>
          </a:prstGeom>
          <a:noFill/>
          <a:ln>
            <a:noFill/>
          </a:ln>
        </p:spPr>
        <p:txBody>
          <a:bodyPr anchorCtr="0" anchor="t" bIns="0" lIns="0" spcFirstLastPara="1" rIns="0" wrap="square" tIns="0">
            <a:noAutofit/>
          </a:bodyPr>
          <a:lstStyle/>
          <a:p>
            <a:pPr indent="0" lvl="0" marL="0" marR="0" rtl="0" algn="l">
              <a:lnSpc>
                <a:spcPct val="139285"/>
              </a:lnSpc>
              <a:spcBef>
                <a:spcPts val="0"/>
              </a:spcBef>
              <a:spcAft>
                <a:spcPts val="0"/>
              </a:spcAft>
              <a:buClr>
                <a:srgbClr val="23356D"/>
              </a:buClr>
              <a:buSzPts val="1400"/>
              <a:buFont typeface="Arial"/>
              <a:buNone/>
            </a:pPr>
            <a:r>
              <a:rPr b="1" i="0" lang="en-US" sz="1400" u="none" cap="none" strike="noStrike">
                <a:solidFill>
                  <a:srgbClr val="23356D"/>
                </a:solidFill>
                <a:latin typeface="Arial"/>
                <a:ea typeface="Arial"/>
                <a:cs typeface="Arial"/>
                <a:sym typeface="Arial"/>
              </a:rPr>
              <a:t>Benefits of Addressable Geofencing</a:t>
            </a:r>
            <a:endParaRPr b="0" i="0" sz="1400" u="none" cap="none" strike="noStrike">
              <a:solidFill>
                <a:schemeClr val="dk1"/>
              </a:solidFill>
              <a:latin typeface="Calibri"/>
              <a:ea typeface="Calibri"/>
              <a:cs typeface="Calibri"/>
              <a:sym typeface="Calibri"/>
            </a:endParaRPr>
          </a:p>
        </p:txBody>
      </p:sp>
      <p:cxnSp>
        <p:nvCxnSpPr>
          <p:cNvPr id="779" name="Google Shape;779;g293ce2cedf2_0_269"/>
          <p:cNvCxnSpPr/>
          <p:nvPr/>
        </p:nvCxnSpPr>
        <p:spPr>
          <a:xfrm>
            <a:off x="666750" y="2047875"/>
            <a:ext cx="4762500" cy="0"/>
          </a:xfrm>
          <a:prstGeom prst="straightConnector1">
            <a:avLst/>
          </a:prstGeom>
          <a:noFill/>
          <a:ln cap="flat" cmpd="sng" w="19050">
            <a:solidFill>
              <a:srgbClr val="179AD3"/>
            </a:solidFill>
            <a:prstDash val="solid"/>
            <a:round/>
            <a:headEnd len="sm" w="sm" type="none"/>
            <a:tailEnd len="sm" w="sm" type="none"/>
          </a:ln>
        </p:spPr>
      </p:cxnSp>
      <p:cxnSp>
        <p:nvCxnSpPr>
          <p:cNvPr id="780" name="Google Shape;780;g293ce2cedf2_0_269"/>
          <p:cNvCxnSpPr/>
          <p:nvPr/>
        </p:nvCxnSpPr>
        <p:spPr>
          <a:xfrm>
            <a:off x="5476875" y="1143000"/>
            <a:ext cx="0" cy="2476500"/>
          </a:xfrm>
          <a:prstGeom prst="straightConnector1">
            <a:avLst/>
          </a:prstGeom>
          <a:noFill/>
          <a:ln cap="flat" cmpd="sng" w="19050">
            <a:solidFill>
              <a:srgbClr val="179AD3"/>
            </a:solidFill>
            <a:prstDash val="solid"/>
            <a:round/>
            <a:headEnd len="sm" w="sm" type="none"/>
            <a:tailEnd len="sm" w="sm" type="none"/>
          </a:ln>
        </p:spPr>
      </p:cxnSp>
      <p:sp>
        <p:nvSpPr>
          <p:cNvPr id="781" name="Google Shape;781;g293ce2cedf2_0_269"/>
          <p:cNvSpPr/>
          <p:nvPr/>
        </p:nvSpPr>
        <p:spPr>
          <a:xfrm>
            <a:off x="8382000" y="190500"/>
            <a:ext cx="571500" cy="571500"/>
          </a:xfrm>
          <a:prstGeom prst="ellipse">
            <a:avLst/>
          </a:prstGeom>
          <a:solidFill>
            <a:srgbClr val="FFFFFF"/>
          </a:solidFill>
          <a:ln cap="flat" cmpd="sng" w="38100">
            <a:solidFill>
              <a:srgbClr val="2335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82" name="Google Shape;782;g293ce2cedf2_0_269"/>
          <p:cNvPicPr preferRelativeResize="0"/>
          <p:nvPr/>
        </p:nvPicPr>
        <p:blipFill rotWithShape="1">
          <a:blip r:embed="rId4">
            <a:alphaModFix/>
          </a:blip>
          <a:srcRect b="0" l="0" r="0" t="0"/>
          <a:stretch/>
        </p:blipFill>
        <p:spPr>
          <a:xfrm>
            <a:off x="8477250" y="286539"/>
            <a:ext cx="342900" cy="360373"/>
          </a:xfrm>
          <a:prstGeom prst="rect">
            <a:avLst/>
          </a:prstGeom>
          <a:noFill/>
          <a:ln>
            <a:noFill/>
          </a:ln>
        </p:spPr>
      </p:pic>
      <p:sp>
        <p:nvSpPr>
          <p:cNvPr id="783" name="Google Shape;783;g293ce2cedf2_0_269"/>
          <p:cNvSpPr/>
          <p:nvPr/>
        </p:nvSpPr>
        <p:spPr>
          <a:xfrm>
            <a:off x="666750" y="2381250"/>
            <a:ext cx="4762500" cy="16191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Addressable Geo-fence technology offers:</a:t>
            </a:r>
            <a:br>
              <a:rPr b="0" i="0" lang="en-US" sz="900" u="none" cap="none" strike="noStrike">
                <a:solidFill>
                  <a:srgbClr val="000000"/>
                </a:solidFill>
                <a:latin typeface="Arial"/>
                <a:ea typeface="Arial"/>
                <a:cs typeface="Arial"/>
                <a:sym typeface="Arial"/>
              </a:rPr>
            </a:br>
            <a:r>
              <a:rPr b="0" i="0" lang="en-US" sz="900" u="none" cap="none" strike="noStrike">
                <a:solidFill>
                  <a:srgbClr val="000000"/>
                </a:solidFill>
                <a:latin typeface="Arial"/>
                <a:ea typeface="Arial"/>
                <a:cs typeface="Arial"/>
                <a:sym typeface="Arial"/>
              </a:rPr>
              <a:t>• The most reliable way to target users on various devices in your target demographic</a:t>
            </a:r>
            <a:br>
              <a:rPr b="0" i="0" lang="en-US" sz="900" u="none" cap="none" strike="noStrike">
                <a:solidFill>
                  <a:srgbClr val="000000"/>
                </a:solidFill>
                <a:latin typeface="Arial"/>
                <a:ea typeface="Arial"/>
                <a:cs typeface="Arial"/>
                <a:sym typeface="Arial"/>
              </a:rPr>
            </a:br>
            <a:r>
              <a:rPr b="0" i="0" lang="en-US" sz="900" u="none" cap="none" strike="noStrike">
                <a:solidFill>
                  <a:srgbClr val="000000"/>
                </a:solidFill>
                <a:latin typeface="Arial"/>
                <a:ea typeface="Arial"/>
                <a:cs typeface="Arial"/>
                <a:sym typeface="Arial"/>
              </a:rPr>
              <a:t>• Pinpoint accuracy &amp; localization via platline data</a:t>
            </a:r>
            <a:br>
              <a:rPr b="0" i="0" lang="en-US" sz="900" u="none" cap="none" strike="noStrike">
                <a:solidFill>
                  <a:srgbClr val="000000"/>
                </a:solidFill>
                <a:latin typeface="Arial"/>
                <a:ea typeface="Arial"/>
                <a:cs typeface="Arial"/>
                <a:sym typeface="Arial"/>
              </a:rPr>
            </a:br>
            <a:r>
              <a:rPr b="0" i="0" lang="en-US" sz="900" u="none" cap="none" strike="noStrike">
                <a:solidFill>
                  <a:srgbClr val="000000"/>
                </a:solidFill>
                <a:latin typeface="Arial"/>
                <a:ea typeface="Arial"/>
                <a:cs typeface="Arial"/>
                <a:sym typeface="Arial"/>
              </a:rPr>
              <a:t>• Anticipated 90% match rate for mailing lists​</a:t>
            </a:r>
            <a:br>
              <a:rPr b="0" i="0" lang="en-US" sz="900" u="none" cap="none" strike="noStrike">
                <a:solidFill>
                  <a:srgbClr val="000000"/>
                </a:solidFill>
                <a:latin typeface="Arial"/>
                <a:ea typeface="Arial"/>
                <a:cs typeface="Arial"/>
                <a:sym typeface="Arial"/>
              </a:rPr>
            </a:br>
            <a:r>
              <a:rPr b="0" i="0" lang="en-US" sz="900" u="none" cap="none" strike="noStrike">
                <a:solidFill>
                  <a:srgbClr val="000000"/>
                </a:solidFill>
                <a:latin typeface="Arial"/>
                <a:ea typeface="Arial"/>
                <a:cs typeface="Arial"/>
                <a:sym typeface="Arial"/>
              </a:rPr>
              <a:t>• Retarget customers/prospects on your mailing list </a:t>
            </a:r>
            <a:br>
              <a:rPr b="0" i="0" lang="en-US" sz="900" u="none" cap="none" strike="noStrike">
                <a:solidFill>
                  <a:srgbClr val="000000"/>
                </a:solidFill>
                <a:latin typeface="Arial"/>
                <a:ea typeface="Arial"/>
                <a:cs typeface="Arial"/>
                <a:sym typeface="Arial"/>
              </a:rPr>
            </a:br>
            <a:r>
              <a:rPr b="0" i="0" lang="en-US" sz="900" u="none" cap="none" strike="noStrike">
                <a:solidFill>
                  <a:srgbClr val="000000"/>
                </a:solidFill>
                <a:latin typeface="Arial"/>
                <a:ea typeface="Arial"/>
                <a:cs typeface="Arial"/>
                <a:sym typeface="Arial"/>
              </a:rPr>
              <a:t>• Foot traffic attribution to measure your campaign’s effectiveness </a:t>
            </a:r>
            <a:br>
              <a:rPr b="0" i="0" lang="en-US" sz="900" u="none" cap="none" strike="noStrike">
                <a:solidFill>
                  <a:srgbClr val="000000"/>
                </a:solidFill>
                <a:latin typeface="Arial"/>
                <a:ea typeface="Arial"/>
                <a:cs typeface="Arial"/>
                <a:sym typeface="Arial"/>
              </a:rPr>
            </a:br>
            <a:r>
              <a:rPr b="0" i="0" lang="en-US" sz="900" u="none" cap="none" strike="noStrike">
                <a:solidFill>
                  <a:srgbClr val="000000"/>
                </a:solidFill>
                <a:latin typeface="Arial"/>
                <a:ea typeface="Arial"/>
                <a:cs typeface="Arial"/>
                <a:sym typeface="Arial"/>
              </a:rPr>
              <a:t>• Cross device execution </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pic>
        <p:nvPicPr>
          <p:cNvPr descr="preencoded.png" id="784" name="Google Shape;784;g293ce2cedf2_0_269"/>
          <p:cNvPicPr preferRelativeResize="0"/>
          <p:nvPr/>
        </p:nvPicPr>
        <p:blipFill rotWithShape="1">
          <a:blip r:embed="rId5">
            <a:alphaModFix/>
          </a:blip>
          <a:srcRect b="0" l="0" r="0" t="0"/>
          <a:stretch/>
        </p:blipFill>
        <p:spPr>
          <a:xfrm>
            <a:off x="5429250" y="762000"/>
            <a:ext cx="3333750" cy="33337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pic>
        <p:nvPicPr>
          <p:cNvPr descr="preencoded.png" id="790" name="Google Shape;790;g293ce2cedf2_0_285"/>
          <p:cNvPicPr preferRelativeResize="0"/>
          <p:nvPr/>
        </p:nvPicPr>
        <p:blipFill rotWithShape="1">
          <a:blip r:embed="rId3">
            <a:alphaModFix/>
          </a:blip>
          <a:srcRect b="0" l="0" r="0" t="0"/>
          <a:stretch/>
        </p:blipFill>
        <p:spPr>
          <a:xfrm>
            <a:off x="0" y="794"/>
            <a:ext cx="9144000" cy="5129213"/>
          </a:xfrm>
          <a:prstGeom prst="rect">
            <a:avLst/>
          </a:prstGeom>
          <a:noFill/>
          <a:ln>
            <a:noFill/>
          </a:ln>
        </p:spPr>
      </p:pic>
      <p:sp>
        <p:nvSpPr>
          <p:cNvPr id="791" name="Google Shape;791;g293ce2cedf2_0_285"/>
          <p:cNvSpPr/>
          <p:nvPr/>
        </p:nvSpPr>
        <p:spPr>
          <a:xfrm>
            <a:off x="2381250" y="381000"/>
            <a:ext cx="4286400" cy="4764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23356D"/>
              </a:buClr>
              <a:buSzPts val="2500"/>
              <a:buFont typeface="Arial"/>
              <a:buNone/>
            </a:pPr>
            <a:r>
              <a:rPr b="1" i="0" lang="en-US" sz="2500" u="none" cap="none" strike="noStrike">
                <a:solidFill>
                  <a:srgbClr val="23356D"/>
                </a:solidFill>
                <a:latin typeface="Arial"/>
                <a:ea typeface="Arial"/>
                <a:cs typeface="Arial"/>
                <a:sym typeface="Arial"/>
              </a:rPr>
              <a:t>Event Geo-Fencing</a:t>
            </a:r>
            <a:br>
              <a:rPr b="1" i="0" lang="en-US" sz="2500" u="none" cap="none" strike="noStrike">
                <a:solidFill>
                  <a:srgbClr val="23356D"/>
                </a:solidFill>
                <a:latin typeface="Arial"/>
                <a:ea typeface="Arial"/>
                <a:cs typeface="Arial"/>
                <a:sym typeface="Arial"/>
              </a:rPr>
            </a:br>
            <a:endParaRPr b="0" i="0" sz="2500" u="none" cap="none" strike="noStrike">
              <a:solidFill>
                <a:schemeClr val="dk1"/>
              </a:solidFill>
              <a:latin typeface="Calibri"/>
              <a:ea typeface="Calibri"/>
              <a:cs typeface="Calibri"/>
              <a:sym typeface="Calibri"/>
            </a:endParaRPr>
          </a:p>
        </p:txBody>
      </p:sp>
      <p:sp>
        <p:nvSpPr>
          <p:cNvPr id="792" name="Google Shape;792;g293ce2cedf2_0_285"/>
          <p:cNvSpPr/>
          <p:nvPr/>
        </p:nvSpPr>
        <p:spPr>
          <a:xfrm>
            <a:off x="666750" y="762000"/>
            <a:ext cx="7905900" cy="3810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79AD3"/>
              </a:buClr>
              <a:buSzPts val="900"/>
              <a:buFont typeface="Arial"/>
              <a:buNone/>
            </a:pPr>
            <a:r>
              <a:rPr b="1" i="0" lang="en-US" sz="900" u="none" cap="none" strike="noStrike">
                <a:solidFill>
                  <a:srgbClr val="179AD3"/>
                </a:solidFill>
                <a:latin typeface="Arial"/>
                <a:ea typeface="Arial"/>
                <a:cs typeface="Arial"/>
                <a:sym typeface="Arial"/>
              </a:rPr>
              <a:t>Brand your business and build awareness of your products/programs to the consumer as they live out their digital lives online.</a:t>
            </a:r>
            <a:endParaRPr b="0" i="0" sz="900" u="none" cap="none" strike="noStrike">
              <a:solidFill>
                <a:schemeClr val="dk1"/>
              </a:solidFill>
              <a:latin typeface="Calibri"/>
              <a:ea typeface="Calibri"/>
              <a:cs typeface="Calibri"/>
              <a:sym typeface="Calibri"/>
            </a:endParaRPr>
          </a:p>
        </p:txBody>
      </p:sp>
      <p:sp>
        <p:nvSpPr>
          <p:cNvPr id="793" name="Google Shape;793;g293ce2cedf2_0_285"/>
          <p:cNvSpPr/>
          <p:nvPr/>
        </p:nvSpPr>
        <p:spPr>
          <a:xfrm>
            <a:off x="666750" y="1047750"/>
            <a:ext cx="3714900" cy="285900"/>
          </a:xfrm>
          <a:prstGeom prst="rect">
            <a:avLst/>
          </a:prstGeom>
          <a:noFill/>
          <a:ln>
            <a:noFill/>
          </a:ln>
        </p:spPr>
        <p:txBody>
          <a:bodyPr anchorCtr="0" anchor="t" bIns="0" lIns="0" spcFirstLastPara="1" rIns="0" wrap="square" tIns="0">
            <a:noAutofit/>
          </a:bodyPr>
          <a:lstStyle/>
          <a:p>
            <a:pPr indent="0" lvl="0" marL="0" marR="0" rtl="0" algn="l">
              <a:lnSpc>
                <a:spcPct val="139285"/>
              </a:lnSpc>
              <a:spcBef>
                <a:spcPts val="0"/>
              </a:spcBef>
              <a:spcAft>
                <a:spcPts val="0"/>
              </a:spcAft>
              <a:buClr>
                <a:srgbClr val="23356D"/>
              </a:buClr>
              <a:buSzPts val="1400"/>
              <a:buFont typeface="Arial"/>
              <a:buNone/>
            </a:pPr>
            <a:r>
              <a:rPr b="1" i="0" lang="en-US" sz="1400" u="none" cap="none" strike="noStrike">
                <a:solidFill>
                  <a:srgbClr val="23356D"/>
                </a:solidFill>
                <a:latin typeface="Arial"/>
                <a:ea typeface="Arial"/>
                <a:cs typeface="Arial"/>
                <a:sym typeface="Arial"/>
              </a:rPr>
              <a:t>How Does Event Geo-fencing Work?</a:t>
            </a:r>
            <a:endParaRPr b="0" i="0" sz="1400" u="none" cap="none" strike="noStrike">
              <a:solidFill>
                <a:schemeClr val="dk1"/>
              </a:solidFill>
              <a:latin typeface="Calibri"/>
              <a:ea typeface="Calibri"/>
              <a:cs typeface="Calibri"/>
              <a:sym typeface="Calibri"/>
            </a:endParaRPr>
          </a:p>
        </p:txBody>
      </p:sp>
      <p:sp>
        <p:nvSpPr>
          <p:cNvPr id="794" name="Google Shape;794;g293ce2cedf2_0_285"/>
          <p:cNvSpPr/>
          <p:nvPr/>
        </p:nvSpPr>
        <p:spPr>
          <a:xfrm>
            <a:off x="666750" y="1333500"/>
            <a:ext cx="4762500" cy="5715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Step 1: A virtual boundary is drawn around a physical location for a specific period of time.</a:t>
            </a:r>
            <a:endParaRPr b="0" i="0" sz="900" u="none" cap="none" strike="noStrike">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Step 2: A user enters the geo-fenced location.</a:t>
            </a:r>
            <a:endParaRPr b="0" i="0" sz="900" u="none" cap="none" strike="noStrike">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Step 3: The user is served ads from the geo-fencing campaign for up to 30 days</a:t>
            </a:r>
            <a:endParaRPr b="0" i="0" sz="900" u="none" cap="none" strike="noStrike">
              <a:solidFill>
                <a:schemeClr val="dk1"/>
              </a:solidFill>
              <a:latin typeface="Calibri"/>
              <a:ea typeface="Calibri"/>
              <a:cs typeface="Calibri"/>
              <a:sym typeface="Calibri"/>
            </a:endParaRPr>
          </a:p>
        </p:txBody>
      </p:sp>
      <p:sp>
        <p:nvSpPr>
          <p:cNvPr id="795" name="Google Shape;795;g293ce2cedf2_0_285"/>
          <p:cNvSpPr/>
          <p:nvPr/>
        </p:nvSpPr>
        <p:spPr>
          <a:xfrm>
            <a:off x="666750" y="2095500"/>
            <a:ext cx="3619500" cy="285900"/>
          </a:xfrm>
          <a:prstGeom prst="rect">
            <a:avLst/>
          </a:prstGeom>
          <a:noFill/>
          <a:ln>
            <a:noFill/>
          </a:ln>
        </p:spPr>
        <p:txBody>
          <a:bodyPr anchorCtr="0" anchor="t" bIns="0" lIns="0" spcFirstLastPara="1" rIns="0" wrap="square" tIns="0">
            <a:noAutofit/>
          </a:bodyPr>
          <a:lstStyle/>
          <a:p>
            <a:pPr indent="0" lvl="0" marL="0" marR="0" rtl="0" algn="l">
              <a:lnSpc>
                <a:spcPct val="139285"/>
              </a:lnSpc>
              <a:spcBef>
                <a:spcPts val="0"/>
              </a:spcBef>
              <a:spcAft>
                <a:spcPts val="0"/>
              </a:spcAft>
              <a:buClr>
                <a:srgbClr val="23356D"/>
              </a:buClr>
              <a:buSzPts val="1400"/>
              <a:buFont typeface="Arial"/>
              <a:buNone/>
            </a:pPr>
            <a:r>
              <a:rPr b="1" i="0" lang="en-US" sz="1400" u="none" cap="none" strike="noStrike">
                <a:solidFill>
                  <a:srgbClr val="23356D"/>
                </a:solidFill>
                <a:latin typeface="Arial"/>
                <a:ea typeface="Arial"/>
                <a:cs typeface="Arial"/>
                <a:sym typeface="Arial"/>
              </a:rPr>
              <a:t>Benefits of Event Geofencing</a:t>
            </a:r>
            <a:endParaRPr b="0" i="0" sz="1400" u="none" cap="none" strike="noStrike">
              <a:solidFill>
                <a:schemeClr val="dk1"/>
              </a:solidFill>
              <a:latin typeface="Calibri"/>
              <a:ea typeface="Calibri"/>
              <a:cs typeface="Calibri"/>
              <a:sym typeface="Calibri"/>
            </a:endParaRPr>
          </a:p>
        </p:txBody>
      </p:sp>
      <p:cxnSp>
        <p:nvCxnSpPr>
          <p:cNvPr id="796" name="Google Shape;796;g293ce2cedf2_0_285"/>
          <p:cNvCxnSpPr/>
          <p:nvPr/>
        </p:nvCxnSpPr>
        <p:spPr>
          <a:xfrm>
            <a:off x="666750" y="2047875"/>
            <a:ext cx="4762500" cy="0"/>
          </a:xfrm>
          <a:prstGeom prst="straightConnector1">
            <a:avLst/>
          </a:prstGeom>
          <a:noFill/>
          <a:ln cap="flat" cmpd="sng" w="19050">
            <a:solidFill>
              <a:srgbClr val="179AD3"/>
            </a:solidFill>
            <a:prstDash val="solid"/>
            <a:round/>
            <a:headEnd len="sm" w="sm" type="none"/>
            <a:tailEnd len="sm" w="sm" type="none"/>
          </a:ln>
        </p:spPr>
      </p:cxnSp>
      <p:cxnSp>
        <p:nvCxnSpPr>
          <p:cNvPr id="797" name="Google Shape;797;g293ce2cedf2_0_285"/>
          <p:cNvCxnSpPr/>
          <p:nvPr/>
        </p:nvCxnSpPr>
        <p:spPr>
          <a:xfrm>
            <a:off x="5476875" y="1143000"/>
            <a:ext cx="0" cy="2476500"/>
          </a:xfrm>
          <a:prstGeom prst="straightConnector1">
            <a:avLst/>
          </a:prstGeom>
          <a:noFill/>
          <a:ln cap="flat" cmpd="sng" w="19050">
            <a:solidFill>
              <a:srgbClr val="179AD3"/>
            </a:solidFill>
            <a:prstDash val="solid"/>
            <a:round/>
            <a:headEnd len="sm" w="sm" type="none"/>
            <a:tailEnd len="sm" w="sm" type="none"/>
          </a:ln>
        </p:spPr>
      </p:cxnSp>
      <p:sp>
        <p:nvSpPr>
          <p:cNvPr id="798" name="Google Shape;798;g293ce2cedf2_0_285"/>
          <p:cNvSpPr/>
          <p:nvPr/>
        </p:nvSpPr>
        <p:spPr>
          <a:xfrm>
            <a:off x="8382000" y="190500"/>
            <a:ext cx="571500" cy="571500"/>
          </a:xfrm>
          <a:prstGeom prst="ellipse">
            <a:avLst/>
          </a:prstGeom>
          <a:solidFill>
            <a:srgbClr val="FFFFFF"/>
          </a:solidFill>
          <a:ln cap="flat" cmpd="sng" w="38100">
            <a:solidFill>
              <a:srgbClr val="2335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99" name="Google Shape;799;g293ce2cedf2_0_285"/>
          <p:cNvPicPr preferRelativeResize="0"/>
          <p:nvPr/>
        </p:nvPicPr>
        <p:blipFill rotWithShape="1">
          <a:blip r:embed="rId4">
            <a:alphaModFix/>
          </a:blip>
          <a:srcRect b="0" l="0" r="0" t="0"/>
          <a:stretch/>
        </p:blipFill>
        <p:spPr>
          <a:xfrm>
            <a:off x="8477250" y="286539"/>
            <a:ext cx="342900" cy="360373"/>
          </a:xfrm>
          <a:prstGeom prst="rect">
            <a:avLst/>
          </a:prstGeom>
          <a:noFill/>
          <a:ln>
            <a:noFill/>
          </a:ln>
        </p:spPr>
      </p:pic>
      <p:sp>
        <p:nvSpPr>
          <p:cNvPr id="800" name="Google Shape;800;g293ce2cedf2_0_285"/>
          <p:cNvSpPr/>
          <p:nvPr/>
        </p:nvSpPr>
        <p:spPr>
          <a:xfrm>
            <a:off x="666750" y="2381250"/>
            <a:ext cx="4762500" cy="16191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Event geo-fence technology enables you to capture audiences through custom targeting shapes around concerts, sporting events, conventions, and other event types.</a:t>
            </a:r>
            <a:br>
              <a:rPr b="0" i="0" lang="en-US" sz="900" u="none" cap="none" strike="noStrike">
                <a:solidFill>
                  <a:srgbClr val="000000"/>
                </a:solidFill>
                <a:latin typeface="Arial"/>
                <a:ea typeface="Arial"/>
                <a:cs typeface="Arial"/>
                <a:sym typeface="Arial"/>
              </a:rPr>
            </a:br>
            <a:r>
              <a:rPr b="0" i="0" lang="en-US" sz="900" u="none" cap="none" strike="noStrike">
                <a:solidFill>
                  <a:srgbClr val="000000"/>
                </a:solidFill>
                <a:latin typeface="Arial"/>
                <a:ea typeface="Arial"/>
                <a:cs typeface="Arial"/>
                <a:sym typeface="Arial"/>
              </a:rPr>
              <a:t>• The most reliable way to target mobile users at specific events </a:t>
            </a:r>
            <a:br>
              <a:rPr b="0" i="0" lang="en-US" sz="900" u="none" cap="none" strike="noStrike">
                <a:solidFill>
                  <a:srgbClr val="000000"/>
                </a:solidFill>
                <a:latin typeface="Arial"/>
                <a:ea typeface="Arial"/>
                <a:cs typeface="Arial"/>
                <a:sym typeface="Arial"/>
              </a:rPr>
            </a:br>
            <a:r>
              <a:rPr b="0" i="0" lang="en-US" sz="900" u="none" cap="none" strike="noStrike">
                <a:solidFill>
                  <a:srgbClr val="000000"/>
                </a:solidFill>
                <a:latin typeface="Arial"/>
                <a:ea typeface="Arial"/>
                <a:cs typeface="Arial"/>
                <a:sym typeface="Arial"/>
              </a:rPr>
              <a:t>• Pinpoint accuracy </a:t>
            </a:r>
            <a:br>
              <a:rPr b="0" i="0" lang="en-US" sz="900" u="none" cap="none" strike="noStrike">
                <a:solidFill>
                  <a:srgbClr val="000000"/>
                </a:solidFill>
                <a:latin typeface="Arial"/>
                <a:ea typeface="Arial"/>
                <a:cs typeface="Arial"/>
                <a:sym typeface="Arial"/>
              </a:rPr>
            </a:br>
            <a:r>
              <a:rPr b="0" i="0" lang="en-US" sz="900" u="none" cap="none" strike="noStrike">
                <a:solidFill>
                  <a:srgbClr val="000000"/>
                </a:solidFill>
                <a:latin typeface="Arial"/>
                <a:ea typeface="Arial"/>
                <a:cs typeface="Arial"/>
                <a:sym typeface="Arial"/>
              </a:rPr>
              <a:t>• Granular localization via custom shapes &amp; sizes </a:t>
            </a:r>
            <a:br>
              <a:rPr b="0" i="0" lang="en-US" sz="900" u="none" cap="none" strike="noStrike">
                <a:solidFill>
                  <a:srgbClr val="000000"/>
                </a:solidFill>
                <a:latin typeface="Arial"/>
                <a:ea typeface="Arial"/>
                <a:cs typeface="Arial"/>
                <a:sym typeface="Arial"/>
              </a:rPr>
            </a:br>
            <a:r>
              <a:rPr b="0" i="0" lang="en-US" sz="900" u="none" cap="none" strike="noStrike">
                <a:solidFill>
                  <a:srgbClr val="000000"/>
                </a:solidFill>
                <a:latin typeface="Arial"/>
                <a:ea typeface="Arial"/>
                <a:cs typeface="Arial"/>
                <a:sym typeface="Arial"/>
              </a:rPr>
              <a:t>• Boost mobile performance and reach </a:t>
            </a:r>
            <a:br>
              <a:rPr b="0" i="0" lang="en-US" sz="900" u="none" cap="none" strike="noStrike">
                <a:solidFill>
                  <a:srgbClr val="000000"/>
                </a:solidFill>
                <a:latin typeface="Arial"/>
                <a:ea typeface="Arial"/>
                <a:cs typeface="Arial"/>
                <a:sym typeface="Arial"/>
              </a:rPr>
            </a:br>
            <a:r>
              <a:rPr b="0" i="0" lang="en-US" sz="900" u="none" cap="none" strike="noStrike">
                <a:solidFill>
                  <a:srgbClr val="000000"/>
                </a:solidFill>
                <a:latin typeface="Arial"/>
                <a:ea typeface="Arial"/>
                <a:cs typeface="Arial"/>
                <a:sym typeface="Arial"/>
              </a:rPr>
              <a:t>• Retarget customers who attend an event </a:t>
            </a:r>
            <a:br>
              <a:rPr b="0" i="0" lang="en-US" sz="900" u="none" cap="none" strike="noStrike">
                <a:solidFill>
                  <a:srgbClr val="000000"/>
                </a:solidFill>
                <a:latin typeface="Arial"/>
                <a:ea typeface="Arial"/>
                <a:cs typeface="Arial"/>
                <a:sym typeface="Arial"/>
              </a:rPr>
            </a:br>
            <a:r>
              <a:rPr b="0" i="0" lang="en-US" sz="900" u="none" cap="none" strike="noStrike">
                <a:solidFill>
                  <a:srgbClr val="000000"/>
                </a:solidFill>
                <a:latin typeface="Arial"/>
                <a:ea typeface="Arial"/>
                <a:cs typeface="Arial"/>
                <a:sym typeface="Arial"/>
              </a:rPr>
              <a:t>• Track users who visit your store after seeing an ad to measure campaign effectiveness</a:t>
            </a:r>
            <a:br>
              <a:rPr b="0" i="0" lang="en-US" sz="900" u="none" cap="none" strike="noStrike">
                <a:solidFill>
                  <a:srgbClr val="000000"/>
                </a:solidFill>
                <a:latin typeface="Arial"/>
                <a:ea typeface="Arial"/>
                <a:cs typeface="Arial"/>
                <a:sym typeface="Arial"/>
              </a:rPr>
            </a:br>
            <a:endParaRPr b="0" i="0" sz="900" u="none" cap="none" strike="noStrike">
              <a:solidFill>
                <a:schemeClr val="dk1"/>
              </a:solidFill>
              <a:latin typeface="Calibri"/>
              <a:ea typeface="Calibri"/>
              <a:cs typeface="Calibri"/>
              <a:sym typeface="Calibri"/>
            </a:endParaRPr>
          </a:p>
        </p:txBody>
      </p:sp>
      <p:pic>
        <p:nvPicPr>
          <p:cNvPr descr="preencoded.png" id="801" name="Google Shape;801;g293ce2cedf2_0_285"/>
          <p:cNvPicPr preferRelativeResize="0"/>
          <p:nvPr/>
        </p:nvPicPr>
        <p:blipFill rotWithShape="1">
          <a:blip r:embed="rId5">
            <a:alphaModFix/>
          </a:blip>
          <a:srcRect b="0" l="0" r="0" t="0"/>
          <a:stretch/>
        </p:blipFill>
        <p:spPr>
          <a:xfrm>
            <a:off x="5525558" y="1238250"/>
            <a:ext cx="3141133" cy="23558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pic>
        <p:nvPicPr>
          <p:cNvPr descr="preencoded.png" id="807" name="Google Shape;807;g293ce2cedf2_0_301"/>
          <p:cNvPicPr preferRelativeResize="0"/>
          <p:nvPr/>
        </p:nvPicPr>
        <p:blipFill rotWithShape="1">
          <a:blip r:embed="rId3">
            <a:alphaModFix/>
          </a:blip>
          <a:srcRect b="0" l="0" r="0" t="0"/>
          <a:stretch/>
        </p:blipFill>
        <p:spPr>
          <a:xfrm>
            <a:off x="0" y="407"/>
            <a:ext cx="9156701" cy="5136337"/>
          </a:xfrm>
          <a:prstGeom prst="rect">
            <a:avLst/>
          </a:prstGeom>
          <a:noFill/>
          <a:ln>
            <a:noFill/>
          </a:ln>
        </p:spPr>
      </p:pic>
      <p:sp>
        <p:nvSpPr>
          <p:cNvPr id="808" name="Google Shape;808;g293ce2cedf2_0_301"/>
          <p:cNvSpPr/>
          <p:nvPr/>
        </p:nvSpPr>
        <p:spPr>
          <a:xfrm>
            <a:off x="4572000" y="285750"/>
            <a:ext cx="3905400" cy="1143000"/>
          </a:xfrm>
          <a:prstGeom prst="rect">
            <a:avLst/>
          </a:prstGeom>
          <a:noFill/>
          <a:ln>
            <a:noFill/>
          </a:ln>
        </p:spPr>
        <p:txBody>
          <a:bodyPr anchorCtr="0" anchor="t" bIns="0" lIns="0" spcFirstLastPara="1" rIns="0" wrap="square" tIns="0">
            <a:noAutofit/>
          </a:bodyPr>
          <a:lstStyle/>
          <a:p>
            <a:pPr indent="0" lvl="0" marL="0" marR="0" rtl="0" algn="ctr">
              <a:lnSpc>
                <a:spcPct val="139697"/>
              </a:lnSpc>
              <a:spcBef>
                <a:spcPts val="0"/>
              </a:spcBef>
              <a:spcAft>
                <a:spcPts val="0"/>
              </a:spcAft>
              <a:buClr>
                <a:srgbClr val="23356D"/>
              </a:buClr>
              <a:buSzPts val="3300"/>
              <a:buFont typeface="Arial"/>
              <a:buNone/>
            </a:pPr>
            <a:r>
              <a:rPr b="1" i="0" lang="en-US" sz="3300" u="none" cap="none" strike="noStrike">
                <a:solidFill>
                  <a:srgbClr val="23356D"/>
                </a:solidFill>
                <a:latin typeface="Arial"/>
                <a:ea typeface="Arial"/>
                <a:cs typeface="Arial"/>
                <a:sym typeface="Arial"/>
              </a:rPr>
              <a:t>Weather T</a:t>
            </a:r>
            <a:r>
              <a:rPr b="1" lang="en-US" sz="3300">
                <a:solidFill>
                  <a:srgbClr val="23356D"/>
                </a:solidFill>
              </a:rPr>
              <a:t>rigger</a:t>
            </a:r>
            <a:r>
              <a:rPr b="1" i="0" lang="en-US" sz="3300" u="none" cap="none" strike="noStrike">
                <a:solidFill>
                  <a:srgbClr val="23356D"/>
                </a:solidFill>
                <a:latin typeface="Arial"/>
                <a:ea typeface="Arial"/>
                <a:cs typeface="Arial"/>
                <a:sym typeface="Arial"/>
              </a:rPr>
              <a:t> </a:t>
            </a:r>
            <a:endParaRPr b="0" i="0" sz="3300" u="none" cap="none" strike="noStrike">
              <a:solidFill>
                <a:schemeClr val="dk1"/>
              </a:solidFill>
              <a:latin typeface="Calibri"/>
              <a:ea typeface="Calibri"/>
              <a:cs typeface="Calibri"/>
              <a:sym typeface="Calibri"/>
            </a:endParaRPr>
          </a:p>
        </p:txBody>
      </p:sp>
      <p:sp>
        <p:nvSpPr>
          <p:cNvPr id="809" name="Google Shape;809;g293ce2cedf2_0_301"/>
          <p:cNvSpPr/>
          <p:nvPr/>
        </p:nvSpPr>
        <p:spPr>
          <a:xfrm>
            <a:off x="4286250" y="952500"/>
            <a:ext cx="4572000" cy="5715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Weather ads target based on the current weather and the forecasted conditions. Combined with location data, weather triggers allow marketers to provide the most contextual, relevant and tailored message to customers and tap into consumers’ moods, desires and purchase intent at any given moment and location.</a:t>
            </a:r>
            <a:endParaRPr b="0" i="0" sz="800" u="none" cap="none" strike="noStrike">
              <a:solidFill>
                <a:schemeClr val="dk1"/>
              </a:solidFill>
              <a:latin typeface="Calibri"/>
              <a:ea typeface="Calibri"/>
              <a:cs typeface="Calibri"/>
              <a:sym typeface="Calibri"/>
            </a:endParaRPr>
          </a:p>
        </p:txBody>
      </p:sp>
      <p:sp>
        <p:nvSpPr>
          <p:cNvPr id="810" name="Google Shape;810;g293ce2cedf2_0_301"/>
          <p:cNvSpPr/>
          <p:nvPr/>
        </p:nvSpPr>
        <p:spPr>
          <a:xfrm>
            <a:off x="5048250" y="1905000"/>
            <a:ext cx="3048000" cy="8574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Weather Alerts</a:t>
            </a:r>
            <a:endParaRPr b="0" i="0" sz="900" u="none" cap="none" strike="noStrike">
              <a:solidFill>
                <a:schemeClr val="dk1"/>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Forecasted Conditions</a:t>
            </a:r>
            <a:endParaRPr b="0" i="0" sz="900" u="none" cap="none" strike="noStrike">
              <a:solidFill>
                <a:schemeClr val="dk1"/>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Severe Wx Watches and Warnings</a:t>
            </a:r>
            <a:endParaRPr b="0" i="0" sz="900" u="none" cap="none" strike="noStrike">
              <a:solidFill>
                <a:schemeClr val="dk1"/>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UV Index</a:t>
            </a:r>
            <a:endParaRPr b="0" i="0" sz="900" u="none" cap="none" strike="noStrike">
              <a:solidFill>
                <a:schemeClr val="dk1"/>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And So Many More Weather Conditions</a:t>
            </a:r>
            <a:endParaRPr b="0" i="0" sz="900" u="none" cap="none" strike="noStrike">
              <a:solidFill>
                <a:schemeClr val="dk1"/>
              </a:solidFill>
              <a:latin typeface="Calibri"/>
              <a:ea typeface="Calibri"/>
              <a:cs typeface="Calibri"/>
              <a:sym typeface="Calibri"/>
            </a:endParaRPr>
          </a:p>
        </p:txBody>
      </p:sp>
      <p:sp>
        <p:nvSpPr>
          <p:cNvPr id="811" name="Google Shape;811;g293ce2cedf2_0_301"/>
          <p:cNvSpPr/>
          <p:nvPr/>
        </p:nvSpPr>
        <p:spPr>
          <a:xfrm>
            <a:off x="8382000" y="190500"/>
            <a:ext cx="571500" cy="571500"/>
          </a:xfrm>
          <a:prstGeom prst="ellipse">
            <a:avLst/>
          </a:prstGeom>
          <a:solidFill>
            <a:srgbClr val="FFFFFF"/>
          </a:solidFill>
          <a:ln cap="flat" cmpd="sng" w="38100">
            <a:solidFill>
              <a:srgbClr val="2335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812" name="Google Shape;812;g293ce2cedf2_0_301"/>
          <p:cNvPicPr preferRelativeResize="0"/>
          <p:nvPr/>
        </p:nvPicPr>
        <p:blipFill rotWithShape="1">
          <a:blip r:embed="rId4">
            <a:alphaModFix/>
          </a:blip>
          <a:srcRect b="0" l="0" r="0" t="0"/>
          <a:stretch/>
        </p:blipFill>
        <p:spPr>
          <a:xfrm>
            <a:off x="8478809" y="285750"/>
            <a:ext cx="435033" cy="457200"/>
          </a:xfrm>
          <a:prstGeom prst="rect">
            <a:avLst/>
          </a:prstGeom>
          <a:noFill/>
          <a:ln>
            <a:noFill/>
          </a:ln>
        </p:spPr>
      </p:pic>
      <p:cxnSp>
        <p:nvCxnSpPr>
          <p:cNvPr id="813" name="Google Shape;813;g293ce2cedf2_0_301"/>
          <p:cNvCxnSpPr/>
          <p:nvPr/>
        </p:nvCxnSpPr>
        <p:spPr>
          <a:xfrm>
            <a:off x="4286250" y="904875"/>
            <a:ext cx="4572000" cy="0"/>
          </a:xfrm>
          <a:prstGeom prst="straightConnector1">
            <a:avLst/>
          </a:prstGeom>
          <a:noFill/>
          <a:ln cap="flat" cmpd="sng" w="19050">
            <a:solidFill>
              <a:srgbClr val="179AD3"/>
            </a:solidFill>
            <a:prstDash val="solid"/>
            <a:round/>
            <a:headEnd len="sm" w="sm" type="none"/>
            <a:tailEnd len="sm" w="sm" type="none"/>
          </a:ln>
        </p:spPr>
      </p:cxnSp>
      <p:sp>
        <p:nvSpPr>
          <p:cNvPr id="814" name="Google Shape;814;g293ce2cedf2_0_301"/>
          <p:cNvSpPr/>
          <p:nvPr/>
        </p:nvSpPr>
        <p:spPr>
          <a:xfrm>
            <a:off x="4476750" y="1619250"/>
            <a:ext cx="4191000" cy="3810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23356D"/>
              </a:buClr>
              <a:buSzPts val="1600"/>
              <a:buFont typeface="Arial"/>
              <a:buNone/>
            </a:pPr>
            <a:r>
              <a:rPr b="1" i="0" lang="en-US" sz="1600" u="none" cap="none" strike="noStrike">
                <a:solidFill>
                  <a:srgbClr val="23356D"/>
                </a:solidFill>
                <a:latin typeface="Arial"/>
                <a:ea typeface="Arial"/>
                <a:cs typeface="Arial"/>
                <a:sym typeface="Arial"/>
              </a:rPr>
              <a:t>We Can Schedule Ads to Run Based On:</a:t>
            </a:r>
            <a:endParaRPr b="0" i="0" sz="1600" u="none" cap="none" strike="noStrike">
              <a:solidFill>
                <a:schemeClr val="dk1"/>
              </a:solidFill>
              <a:latin typeface="Calibri"/>
              <a:ea typeface="Calibri"/>
              <a:cs typeface="Calibri"/>
              <a:sym typeface="Calibri"/>
            </a:endParaRPr>
          </a:p>
        </p:txBody>
      </p:sp>
      <p:cxnSp>
        <p:nvCxnSpPr>
          <p:cNvPr id="815" name="Google Shape;815;g293ce2cedf2_0_301"/>
          <p:cNvCxnSpPr/>
          <p:nvPr/>
        </p:nvCxnSpPr>
        <p:spPr>
          <a:xfrm>
            <a:off x="4286250" y="2905125"/>
            <a:ext cx="4572000" cy="0"/>
          </a:xfrm>
          <a:prstGeom prst="straightConnector1">
            <a:avLst/>
          </a:prstGeom>
          <a:noFill/>
          <a:ln cap="flat" cmpd="sng" w="19050">
            <a:solidFill>
              <a:srgbClr val="179AD3"/>
            </a:solidFill>
            <a:prstDash val="solid"/>
            <a:round/>
            <a:headEnd len="sm" w="sm" type="none"/>
            <a:tailEnd len="sm" w="sm" type="none"/>
          </a:ln>
        </p:spPr>
      </p:cxnSp>
      <p:sp>
        <p:nvSpPr>
          <p:cNvPr id="816" name="Google Shape;816;g293ce2cedf2_0_301"/>
          <p:cNvSpPr/>
          <p:nvPr/>
        </p:nvSpPr>
        <p:spPr>
          <a:xfrm>
            <a:off x="4286250" y="2952750"/>
            <a:ext cx="4572000" cy="3810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23356D"/>
              </a:buClr>
              <a:buSzPts val="2100"/>
              <a:buFont typeface="Arial"/>
              <a:buNone/>
            </a:pPr>
            <a:r>
              <a:rPr b="1" i="0" lang="en-US" sz="2100" u="none" cap="none" strike="noStrike">
                <a:solidFill>
                  <a:srgbClr val="23356D"/>
                </a:solidFill>
                <a:latin typeface="Arial"/>
                <a:ea typeface="Arial"/>
                <a:cs typeface="Arial"/>
                <a:sym typeface="Arial"/>
              </a:rPr>
              <a:t>Creative Ad Examples:</a:t>
            </a:r>
            <a:endParaRPr b="0" i="0" sz="2100" u="none" cap="none" strike="noStrike">
              <a:solidFill>
                <a:schemeClr val="dk1"/>
              </a:solidFill>
              <a:latin typeface="Calibri"/>
              <a:ea typeface="Calibri"/>
              <a:cs typeface="Calibri"/>
              <a:sym typeface="Calibri"/>
            </a:endParaRPr>
          </a:p>
        </p:txBody>
      </p:sp>
      <p:pic>
        <p:nvPicPr>
          <p:cNvPr descr="preencoded.png" id="817" name="Google Shape;817;g293ce2cedf2_0_301"/>
          <p:cNvPicPr preferRelativeResize="0"/>
          <p:nvPr/>
        </p:nvPicPr>
        <p:blipFill rotWithShape="1">
          <a:blip r:embed="rId5">
            <a:alphaModFix/>
          </a:blip>
          <a:srcRect b="0" l="0" r="0" t="0"/>
          <a:stretch/>
        </p:blipFill>
        <p:spPr>
          <a:xfrm>
            <a:off x="-285750" y="286293"/>
            <a:ext cx="4476750" cy="4469314"/>
          </a:xfrm>
          <a:prstGeom prst="rect">
            <a:avLst/>
          </a:prstGeom>
          <a:noFill/>
          <a:ln>
            <a:noFill/>
          </a:ln>
        </p:spPr>
      </p:pic>
      <p:pic>
        <p:nvPicPr>
          <p:cNvPr descr="preencoded.png" id="818" name="Google Shape;818;g293ce2cedf2_0_301"/>
          <p:cNvPicPr preferRelativeResize="0"/>
          <p:nvPr/>
        </p:nvPicPr>
        <p:blipFill rotWithShape="1">
          <a:blip r:embed="rId6">
            <a:alphaModFix/>
          </a:blip>
          <a:srcRect b="0" l="0" r="0" t="0"/>
          <a:stretch/>
        </p:blipFill>
        <p:spPr>
          <a:xfrm>
            <a:off x="4381500" y="3430588"/>
            <a:ext cx="3143250" cy="1571625"/>
          </a:xfrm>
          <a:prstGeom prst="rect">
            <a:avLst/>
          </a:prstGeom>
          <a:noFill/>
          <a:ln>
            <a:noFill/>
          </a:ln>
        </p:spPr>
      </p:pic>
      <p:sp>
        <p:nvSpPr>
          <p:cNvPr id="819" name="Google Shape;819;g293ce2cedf2_0_301"/>
          <p:cNvSpPr/>
          <p:nvPr/>
        </p:nvSpPr>
        <p:spPr>
          <a:xfrm>
            <a:off x="6381750" y="3333750"/>
            <a:ext cx="1905000" cy="171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820" name="Google Shape;820;g293ce2cedf2_0_301"/>
          <p:cNvPicPr preferRelativeResize="0"/>
          <p:nvPr/>
        </p:nvPicPr>
        <p:blipFill rotWithShape="1">
          <a:blip r:embed="rId7">
            <a:alphaModFix/>
          </a:blip>
          <a:srcRect b="0" l="0" r="0" t="0"/>
          <a:stretch/>
        </p:blipFill>
        <p:spPr>
          <a:xfrm>
            <a:off x="6477420" y="3429000"/>
            <a:ext cx="2335961" cy="1555750"/>
          </a:xfrm>
          <a:prstGeom prst="rect">
            <a:avLst/>
          </a:prstGeom>
          <a:noFill/>
          <a:ln>
            <a:noFill/>
          </a:ln>
        </p:spPr>
      </p:pic>
      <p:sp>
        <p:nvSpPr>
          <p:cNvPr id="821" name="Google Shape;821;g293ce2cedf2_0_301"/>
          <p:cNvSpPr/>
          <p:nvPr/>
        </p:nvSpPr>
        <p:spPr>
          <a:xfrm>
            <a:off x="190500" y="4572000"/>
            <a:ext cx="3905400" cy="3810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FFFFFF"/>
              </a:buClr>
              <a:buSzPts val="2100"/>
              <a:buFont typeface="Arial"/>
              <a:buNone/>
            </a:pPr>
            <a:r>
              <a:rPr b="1" i="0" lang="en-US" sz="2100" u="none" cap="none" strike="noStrike">
                <a:solidFill>
                  <a:srgbClr val="FFFFFF"/>
                </a:solidFill>
                <a:latin typeface="Arial"/>
                <a:ea typeface="Arial"/>
                <a:cs typeface="Arial"/>
                <a:sym typeface="Arial"/>
              </a:rPr>
              <a:t>Rain Targeted Ad</a:t>
            </a:r>
            <a:endParaRPr b="0" i="0" sz="2100" u="none" cap="none" strike="noStrike">
              <a:solidFill>
                <a:schemeClr val="dk1"/>
              </a:solidFill>
              <a:latin typeface="Calibri"/>
              <a:ea typeface="Calibri"/>
              <a:cs typeface="Calibri"/>
              <a:sym typeface="Calibri"/>
            </a:endParaRPr>
          </a:p>
        </p:txBody>
      </p:sp>
      <p:sp>
        <p:nvSpPr>
          <p:cNvPr id="822" name="Google Shape;822;g293ce2cedf2_0_301"/>
          <p:cNvSpPr/>
          <p:nvPr/>
        </p:nvSpPr>
        <p:spPr>
          <a:xfrm>
            <a:off x="5715000" y="4667250"/>
            <a:ext cx="3905400" cy="3810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FFFFFF"/>
              </a:buClr>
              <a:buSzPts val="1600"/>
              <a:buFont typeface="Arial"/>
              <a:buNone/>
            </a:pPr>
            <a:r>
              <a:rPr b="1" i="0" lang="en-US" sz="1600" u="none" cap="none" strike="noStrike">
                <a:solidFill>
                  <a:srgbClr val="FFFFFF"/>
                </a:solidFill>
                <a:latin typeface="Arial"/>
                <a:ea typeface="Arial"/>
                <a:cs typeface="Arial"/>
                <a:sym typeface="Arial"/>
              </a:rPr>
              <a:t>Heat Targeted Ad</a:t>
            </a:r>
            <a:endParaRPr b="0" i="0" sz="1600" u="none" cap="none" strike="noStrike">
              <a:solidFill>
                <a:schemeClr val="dk1"/>
              </a:solidFill>
              <a:latin typeface="Calibri"/>
              <a:ea typeface="Calibri"/>
              <a:cs typeface="Calibri"/>
              <a:sym typeface="Calibri"/>
            </a:endParaRPr>
          </a:p>
        </p:txBody>
      </p:sp>
      <p:sp>
        <p:nvSpPr>
          <p:cNvPr id="823" name="Google Shape;823;g293ce2cedf2_0_301"/>
          <p:cNvSpPr/>
          <p:nvPr/>
        </p:nvSpPr>
        <p:spPr>
          <a:xfrm>
            <a:off x="3429000" y="4667250"/>
            <a:ext cx="3905400" cy="3810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FFFFFF"/>
              </a:buClr>
              <a:buSzPts val="1600"/>
              <a:buFont typeface="Arial"/>
              <a:buNone/>
            </a:pPr>
            <a:r>
              <a:rPr b="1" i="0" lang="en-US" sz="1600" u="none" cap="none" strike="noStrike">
                <a:solidFill>
                  <a:srgbClr val="FFFFFF"/>
                </a:solidFill>
                <a:latin typeface="Arial"/>
                <a:ea typeface="Arial"/>
                <a:cs typeface="Arial"/>
                <a:sym typeface="Arial"/>
              </a:rPr>
              <a:t>Snow Targeted Ad</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pic>
        <p:nvPicPr>
          <p:cNvPr descr="preencoded.png" id="829" name="Google Shape;829;p28"/>
          <p:cNvPicPr preferRelativeResize="0"/>
          <p:nvPr/>
        </p:nvPicPr>
        <p:blipFill rotWithShape="1">
          <a:blip r:embed="rId3">
            <a:alphaModFix/>
          </a:blip>
          <a:srcRect b="0" l="0" r="0" t="0"/>
          <a:stretch/>
        </p:blipFill>
        <p:spPr>
          <a:xfrm>
            <a:off x="0" y="407"/>
            <a:ext cx="9156700" cy="5136336"/>
          </a:xfrm>
          <a:prstGeom prst="rect">
            <a:avLst/>
          </a:prstGeom>
          <a:noFill/>
          <a:ln>
            <a:noFill/>
          </a:ln>
        </p:spPr>
      </p:pic>
      <p:pic>
        <p:nvPicPr>
          <p:cNvPr descr="preencoded.png" id="830" name="Google Shape;830;p28"/>
          <p:cNvPicPr preferRelativeResize="0"/>
          <p:nvPr/>
        </p:nvPicPr>
        <p:blipFill rotWithShape="1">
          <a:blip r:embed="rId4">
            <a:alphaModFix/>
          </a:blip>
          <a:srcRect b="0" l="0" r="0" t="0"/>
          <a:stretch/>
        </p:blipFill>
        <p:spPr>
          <a:xfrm>
            <a:off x="0" y="407"/>
            <a:ext cx="9156700" cy="5136336"/>
          </a:xfrm>
          <a:prstGeom prst="rect">
            <a:avLst/>
          </a:prstGeom>
          <a:noFill/>
          <a:ln>
            <a:noFill/>
          </a:ln>
        </p:spPr>
      </p:pic>
      <p:pic>
        <p:nvPicPr>
          <p:cNvPr descr="preencoded.png" id="831" name="Google Shape;831;p28"/>
          <p:cNvPicPr preferRelativeResize="0"/>
          <p:nvPr/>
        </p:nvPicPr>
        <p:blipFill rotWithShape="1">
          <a:blip r:embed="rId5">
            <a:alphaModFix/>
          </a:blip>
          <a:srcRect b="0" l="0" r="0" t="0"/>
          <a:stretch/>
        </p:blipFill>
        <p:spPr>
          <a:xfrm>
            <a:off x="1809750" y="1619897"/>
            <a:ext cx="1968500" cy="2068806"/>
          </a:xfrm>
          <a:prstGeom prst="rect">
            <a:avLst/>
          </a:prstGeom>
          <a:noFill/>
          <a:ln>
            <a:noFill/>
          </a:ln>
        </p:spPr>
      </p:pic>
      <p:sp>
        <p:nvSpPr>
          <p:cNvPr id="832" name="Google Shape;832;p28"/>
          <p:cNvSpPr/>
          <p:nvPr/>
        </p:nvSpPr>
        <p:spPr>
          <a:xfrm>
            <a:off x="4381500" y="2190750"/>
            <a:ext cx="4095750" cy="857250"/>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FFFFFF"/>
              </a:buClr>
              <a:buSzPts val="2500"/>
              <a:buFont typeface="Arial"/>
              <a:buNone/>
            </a:pPr>
            <a:r>
              <a:rPr b="1" i="0" lang="en-US" sz="2500" u="none" cap="none" strike="noStrike">
                <a:solidFill>
                  <a:srgbClr val="FFFFFF"/>
                </a:solidFill>
                <a:latin typeface="Arial"/>
                <a:ea typeface="Arial"/>
                <a:cs typeface="Arial"/>
                <a:sym typeface="Arial"/>
              </a:rPr>
              <a:t>BUDGET ALLOCATION</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g293ce2cedf2_0_43"/>
          <p:cNvPicPr preferRelativeResize="0"/>
          <p:nvPr/>
        </p:nvPicPr>
        <p:blipFill>
          <a:blip r:embed="rId3">
            <a:alphaModFix/>
          </a:blip>
          <a:stretch>
            <a:fillRect/>
          </a:stretch>
        </p:blipFill>
        <p:spPr>
          <a:xfrm>
            <a:off x="154625" y="152400"/>
            <a:ext cx="8834750" cy="4838700"/>
          </a:xfrm>
          <a:prstGeom prst="rect">
            <a:avLst/>
          </a:prstGeom>
          <a:noFill/>
          <a:ln>
            <a:noFill/>
          </a:ln>
        </p:spPr>
      </p:pic>
      <p:sp>
        <p:nvSpPr>
          <p:cNvPr id="162" name="Google Shape;162;g293ce2cedf2_0_43"/>
          <p:cNvSpPr/>
          <p:nvPr/>
        </p:nvSpPr>
        <p:spPr>
          <a:xfrm>
            <a:off x="2524050" y="2143050"/>
            <a:ext cx="4095900" cy="857400"/>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Clr>
                <a:srgbClr val="FFFFFF"/>
              </a:buClr>
              <a:buSzPts val="2500"/>
              <a:buFont typeface="Arial"/>
              <a:buNone/>
            </a:pPr>
            <a:r>
              <a:rPr b="1" lang="en-US" sz="2500">
                <a:solidFill>
                  <a:srgbClr val="23356D"/>
                </a:solidFill>
              </a:rPr>
              <a:t>SEM/PPC</a:t>
            </a:r>
            <a:endParaRPr b="0" i="0" sz="2500" u="none" cap="none" strike="noStrike">
              <a:solidFill>
                <a:srgbClr val="23356D"/>
              </a:solidFill>
              <a:latin typeface="Calibri"/>
              <a:ea typeface="Calibri"/>
              <a:cs typeface="Calibri"/>
              <a:sym typeface="Calibri"/>
            </a:endParaRPr>
          </a:p>
        </p:txBody>
      </p:sp>
      <p:cxnSp>
        <p:nvCxnSpPr>
          <p:cNvPr id="163" name="Google Shape;163;g293ce2cedf2_0_43"/>
          <p:cNvCxnSpPr/>
          <p:nvPr/>
        </p:nvCxnSpPr>
        <p:spPr>
          <a:xfrm>
            <a:off x="3830700" y="2924250"/>
            <a:ext cx="1482600" cy="0"/>
          </a:xfrm>
          <a:prstGeom prst="straightConnector1">
            <a:avLst/>
          </a:prstGeom>
          <a:noFill/>
          <a:ln cap="flat" cmpd="sng" w="38100">
            <a:solidFill>
              <a:srgbClr val="39A0D9"/>
            </a:solidFill>
            <a:prstDash val="solid"/>
            <a:round/>
            <a:headEnd len="med" w="med" type="none"/>
            <a:tailEnd len="med" w="med" type="none"/>
          </a:ln>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31"/>
          <p:cNvSpPr/>
          <p:nvPr/>
        </p:nvSpPr>
        <p:spPr>
          <a:xfrm>
            <a:off x="3619500" y="190500"/>
            <a:ext cx="1905000" cy="1905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FFFFFF"/>
              </a:buClr>
              <a:buSzPts val="1600"/>
              <a:buFont typeface="Arial"/>
              <a:buNone/>
            </a:pPr>
            <a:r>
              <a:rPr b="1" i="0" lang="en-US" sz="1600" u="none" cap="none" strike="noStrike">
                <a:solidFill>
                  <a:srgbClr val="FFFFFF"/>
                </a:solidFill>
                <a:latin typeface="Arial"/>
                <a:ea typeface="Arial"/>
                <a:cs typeface="Arial"/>
                <a:sym typeface="Arial"/>
              </a:rPr>
              <a:t>Campaign Details</a:t>
            </a:r>
            <a:endParaRPr b="0" i="0" sz="1600" u="none" cap="none" strike="noStrike">
              <a:solidFill>
                <a:schemeClr val="dk1"/>
              </a:solidFill>
              <a:latin typeface="Calibri"/>
              <a:ea typeface="Calibri"/>
              <a:cs typeface="Calibri"/>
              <a:sym typeface="Calibri"/>
            </a:endParaRPr>
          </a:p>
        </p:txBody>
      </p:sp>
      <p:graphicFrame>
        <p:nvGraphicFramePr>
          <p:cNvPr id="839" name="Google Shape;839;p31"/>
          <p:cNvGraphicFramePr/>
          <p:nvPr/>
        </p:nvGraphicFramePr>
        <p:xfrm>
          <a:off x="605213" y="838850"/>
          <a:ext cx="3000000" cy="3000000"/>
        </p:xfrm>
        <a:graphic>
          <a:graphicData uri="http://schemas.openxmlformats.org/drawingml/2006/table">
            <a:tbl>
              <a:tblPr>
                <a:noFill/>
                <a:tableStyleId>{AA3E4EE8-8C28-4FBF-A16D-46CD0DEABE77}</a:tableStyleId>
              </a:tblPr>
              <a:tblGrid>
                <a:gridCol w="3028950"/>
                <a:gridCol w="1634875"/>
                <a:gridCol w="1634875"/>
                <a:gridCol w="1634875"/>
              </a:tblGrid>
              <a:tr h="519425">
                <a:tc>
                  <a:txBody>
                    <a:bodyPr/>
                    <a:lstStyle/>
                    <a:p>
                      <a:pPr indent="0" lvl="0" marL="0" rtl="0" algn="ctr">
                        <a:spcBef>
                          <a:spcPts val="0"/>
                        </a:spcBef>
                        <a:spcAft>
                          <a:spcPts val="0"/>
                        </a:spcAft>
                        <a:buNone/>
                      </a:pPr>
                      <a:r>
                        <a:t/>
                      </a:r>
                      <a:endParaRPr b="1">
                        <a:solidFill>
                          <a:srgbClr val="FFFFFF"/>
                        </a:solidFill>
                      </a:endParaRPr>
                    </a:p>
                  </a:txBody>
                  <a:tcPr marT="63500" marB="63500" marR="63500" marL="63500" anchor="ctr">
                    <a:solidFill>
                      <a:srgbClr val="1C4587"/>
                    </a:solidFill>
                  </a:tcPr>
                </a:tc>
                <a:tc>
                  <a:txBody>
                    <a:bodyPr/>
                    <a:lstStyle/>
                    <a:p>
                      <a:pPr indent="0" lvl="0" marL="0" rtl="0" algn="ctr">
                        <a:spcBef>
                          <a:spcPts val="0"/>
                        </a:spcBef>
                        <a:spcAft>
                          <a:spcPts val="0"/>
                        </a:spcAft>
                        <a:buNone/>
                      </a:pPr>
                      <a:r>
                        <a:rPr b="1" lang="en-US">
                          <a:solidFill>
                            <a:srgbClr val="FFFFFF"/>
                          </a:solidFill>
                        </a:rPr>
                        <a:t>Option 1</a:t>
                      </a:r>
                      <a:endParaRPr b="1">
                        <a:solidFill>
                          <a:srgbClr val="FFFFFF"/>
                        </a:solidFill>
                      </a:endParaRPr>
                    </a:p>
                  </a:txBody>
                  <a:tcPr marT="63500" marB="63500" marR="63500" marL="63500" anchor="ctr">
                    <a:solidFill>
                      <a:srgbClr val="1C4587"/>
                    </a:solidFill>
                  </a:tcPr>
                </a:tc>
                <a:tc>
                  <a:txBody>
                    <a:bodyPr/>
                    <a:lstStyle/>
                    <a:p>
                      <a:pPr indent="0" lvl="0" marL="0" rtl="0" algn="ctr">
                        <a:spcBef>
                          <a:spcPts val="0"/>
                        </a:spcBef>
                        <a:spcAft>
                          <a:spcPts val="0"/>
                        </a:spcAft>
                        <a:buNone/>
                      </a:pPr>
                      <a:r>
                        <a:rPr b="1" lang="en-US">
                          <a:solidFill>
                            <a:srgbClr val="FFFFFF"/>
                          </a:solidFill>
                        </a:rPr>
                        <a:t>Option 2</a:t>
                      </a:r>
                      <a:endParaRPr b="1">
                        <a:solidFill>
                          <a:srgbClr val="FFFFFF"/>
                        </a:solidFill>
                      </a:endParaRPr>
                    </a:p>
                  </a:txBody>
                  <a:tcPr marT="63500" marB="63500" marR="63500" marL="63500" anchor="ctr">
                    <a:solidFill>
                      <a:srgbClr val="1C4587"/>
                    </a:solidFill>
                  </a:tcPr>
                </a:tc>
                <a:tc>
                  <a:txBody>
                    <a:bodyPr/>
                    <a:lstStyle/>
                    <a:p>
                      <a:pPr indent="0" lvl="0" marL="0" rtl="0" algn="ctr">
                        <a:spcBef>
                          <a:spcPts val="0"/>
                        </a:spcBef>
                        <a:spcAft>
                          <a:spcPts val="0"/>
                        </a:spcAft>
                        <a:buNone/>
                      </a:pPr>
                      <a:r>
                        <a:rPr b="1" lang="en-US">
                          <a:solidFill>
                            <a:srgbClr val="FFFFFF"/>
                          </a:solidFill>
                        </a:rPr>
                        <a:t>Option 3</a:t>
                      </a:r>
                      <a:endParaRPr b="1">
                        <a:solidFill>
                          <a:srgbClr val="FFFFFF"/>
                        </a:solidFill>
                      </a:endParaRPr>
                    </a:p>
                  </a:txBody>
                  <a:tcPr marT="63500" marB="63500" marR="63500" marL="63500" anchor="ctr">
                    <a:solidFill>
                      <a:srgbClr val="1C4587"/>
                    </a:solidFill>
                  </a:tcPr>
                </a:tc>
              </a:tr>
              <a:tr h="519425">
                <a:tc>
                  <a:txBody>
                    <a:bodyPr/>
                    <a:lstStyle/>
                    <a:p>
                      <a:pPr indent="0" lvl="0" marL="0" rtl="0" algn="l">
                        <a:spcBef>
                          <a:spcPts val="0"/>
                        </a:spcBef>
                        <a:spcAft>
                          <a:spcPts val="0"/>
                        </a:spcAft>
                        <a:buNone/>
                      </a:pPr>
                      <a:r>
                        <a:rPr b="1" lang="en-US"/>
                        <a:t>Tactic 1</a:t>
                      </a:r>
                      <a:endParaRPr b="1"/>
                    </a:p>
                  </a:txBody>
                  <a:tcPr marT="63500" marB="63500" marR="63500" marL="63500" anchor="ctr">
                    <a:solidFill>
                      <a:srgbClr val="9FC5E8"/>
                    </a:solidFill>
                  </a:tcPr>
                </a:tc>
                <a:tc>
                  <a:txBody>
                    <a:bodyPr/>
                    <a:lstStyle/>
                    <a:p>
                      <a:pPr indent="0" lvl="0" marL="0" rtl="0" algn="ctr">
                        <a:spcBef>
                          <a:spcPts val="0"/>
                        </a:spcBef>
                        <a:spcAft>
                          <a:spcPts val="0"/>
                        </a:spcAft>
                        <a:buNone/>
                      </a:pPr>
                      <a:r>
                        <a:rPr lang="en-US"/>
                        <a:t>$</a:t>
                      </a:r>
                      <a:endParaRPr/>
                    </a:p>
                  </a:txBody>
                  <a:tcPr marT="63500" marB="63500" marR="63500" marL="63500" anchor="ctr"/>
                </a:tc>
                <a:tc>
                  <a:txBody>
                    <a:bodyPr/>
                    <a:lstStyle/>
                    <a:p>
                      <a:pPr indent="0" lvl="0" marL="0" rtl="0" algn="ctr">
                        <a:spcBef>
                          <a:spcPts val="0"/>
                        </a:spcBef>
                        <a:spcAft>
                          <a:spcPts val="0"/>
                        </a:spcAft>
                        <a:buNone/>
                      </a:pPr>
                      <a:r>
                        <a:rPr lang="en-US"/>
                        <a:t>$</a:t>
                      </a:r>
                      <a:endParaRPr/>
                    </a:p>
                  </a:txBody>
                  <a:tcPr marT="63500" marB="63500" marR="63500" marL="63500" anchor="ctr"/>
                </a:tc>
                <a:tc>
                  <a:txBody>
                    <a:bodyPr/>
                    <a:lstStyle/>
                    <a:p>
                      <a:pPr indent="0" lvl="0" marL="0" rtl="0" algn="ctr">
                        <a:spcBef>
                          <a:spcPts val="0"/>
                        </a:spcBef>
                        <a:spcAft>
                          <a:spcPts val="0"/>
                        </a:spcAft>
                        <a:buNone/>
                      </a:pPr>
                      <a:r>
                        <a:rPr lang="en-US"/>
                        <a:t>$</a:t>
                      </a:r>
                      <a:endParaRPr/>
                    </a:p>
                  </a:txBody>
                  <a:tcPr marT="63500" marB="63500" marR="63500" marL="63500" anchor="ctr"/>
                </a:tc>
              </a:tr>
              <a:tr h="519425">
                <a:tc>
                  <a:txBody>
                    <a:bodyPr/>
                    <a:lstStyle/>
                    <a:p>
                      <a:pPr indent="0" lvl="0" marL="0" rtl="0" algn="l">
                        <a:spcBef>
                          <a:spcPts val="0"/>
                        </a:spcBef>
                        <a:spcAft>
                          <a:spcPts val="0"/>
                        </a:spcAft>
                        <a:buNone/>
                      </a:pPr>
                      <a:r>
                        <a:rPr b="1" lang="en-US"/>
                        <a:t>Tactic 2</a:t>
                      </a:r>
                      <a:endParaRPr b="1"/>
                    </a:p>
                  </a:txBody>
                  <a:tcPr marT="63500" marB="63500" marR="63500" marL="63500" anchor="ctr">
                    <a:solidFill>
                      <a:srgbClr val="9FC5E8"/>
                    </a:solidFill>
                  </a:tcPr>
                </a:tc>
                <a:tc>
                  <a:txBody>
                    <a:bodyPr/>
                    <a:lstStyle/>
                    <a:p>
                      <a:pPr indent="0" lvl="0" marL="0" rtl="0" algn="ctr">
                        <a:spcBef>
                          <a:spcPts val="0"/>
                        </a:spcBef>
                        <a:spcAft>
                          <a:spcPts val="0"/>
                        </a:spcAft>
                        <a:buNone/>
                      </a:pPr>
                      <a:r>
                        <a:rPr lang="en-US"/>
                        <a:t>$</a:t>
                      </a:r>
                      <a:endParaRPr/>
                    </a:p>
                  </a:txBody>
                  <a:tcPr marT="63500" marB="63500" marR="63500" marL="63500" anchor="ctr"/>
                </a:tc>
                <a:tc>
                  <a:txBody>
                    <a:bodyPr/>
                    <a:lstStyle/>
                    <a:p>
                      <a:pPr indent="0" lvl="0" marL="0" rtl="0" algn="ctr">
                        <a:spcBef>
                          <a:spcPts val="0"/>
                        </a:spcBef>
                        <a:spcAft>
                          <a:spcPts val="0"/>
                        </a:spcAft>
                        <a:buNone/>
                      </a:pPr>
                      <a:r>
                        <a:rPr lang="en-US"/>
                        <a:t>$</a:t>
                      </a:r>
                      <a:endParaRPr/>
                    </a:p>
                  </a:txBody>
                  <a:tcPr marT="63500" marB="63500" marR="63500" marL="63500" anchor="ctr"/>
                </a:tc>
                <a:tc>
                  <a:txBody>
                    <a:bodyPr/>
                    <a:lstStyle/>
                    <a:p>
                      <a:pPr indent="0" lvl="0" marL="0" rtl="0" algn="ctr">
                        <a:spcBef>
                          <a:spcPts val="0"/>
                        </a:spcBef>
                        <a:spcAft>
                          <a:spcPts val="0"/>
                        </a:spcAft>
                        <a:buNone/>
                      </a:pPr>
                      <a:r>
                        <a:rPr lang="en-US"/>
                        <a:t>$</a:t>
                      </a:r>
                      <a:endParaRPr/>
                    </a:p>
                  </a:txBody>
                  <a:tcPr marT="63500" marB="63500" marR="63500" marL="63500" anchor="ctr"/>
                </a:tc>
              </a:tr>
              <a:tr h="519425">
                <a:tc>
                  <a:txBody>
                    <a:bodyPr/>
                    <a:lstStyle/>
                    <a:p>
                      <a:pPr indent="0" lvl="0" marL="0" rtl="0" algn="l">
                        <a:spcBef>
                          <a:spcPts val="0"/>
                        </a:spcBef>
                        <a:spcAft>
                          <a:spcPts val="0"/>
                        </a:spcAft>
                        <a:buNone/>
                      </a:pPr>
                      <a:r>
                        <a:rPr b="1" lang="en-US"/>
                        <a:t>Tactic 3</a:t>
                      </a:r>
                      <a:endParaRPr b="1"/>
                    </a:p>
                  </a:txBody>
                  <a:tcPr marT="63500" marB="63500" marR="63500" marL="63500" anchor="ctr">
                    <a:solidFill>
                      <a:srgbClr val="9FC5E8"/>
                    </a:solidFill>
                  </a:tcPr>
                </a:tc>
                <a:tc>
                  <a:txBody>
                    <a:bodyPr/>
                    <a:lstStyle/>
                    <a:p>
                      <a:pPr indent="0" lvl="0" marL="0" rtl="0" algn="ctr">
                        <a:spcBef>
                          <a:spcPts val="0"/>
                        </a:spcBef>
                        <a:spcAft>
                          <a:spcPts val="0"/>
                        </a:spcAft>
                        <a:buNone/>
                      </a:pPr>
                      <a:r>
                        <a:t/>
                      </a:r>
                      <a:endParaRPr/>
                    </a:p>
                  </a:txBody>
                  <a:tcPr marT="63500" marB="63500" marR="63500" marL="63500" anchor="ctr"/>
                </a:tc>
                <a:tc>
                  <a:txBody>
                    <a:bodyPr/>
                    <a:lstStyle/>
                    <a:p>
                      <a:pPr indent="0" lvl="0" marL="0" rtl="0" algn="ctr">
                        <a:spcBef>
                          <a:spcPts val="0"/>
                        </a:spcBef>
                        <a:spcAft>
                          <a:spcPts val="0"/>
                        </a:spcAft>
                        <a:buNone/>
                      </a:pPr>
                      <a:r>
                        <a:rPr lang="en-US"/>
                        <a:t>$</a:t>
                      </a:r>
                      <a:endParaRPr/>
                    </a:p>
                  </a:txBody>
                  <a:tcPr marT="63500" marB="63500" marR="63500" marL="63500" anchor="ctr"/>
                </a:tc>
                <a:tc>
                  <a:txBody>
                    <a:bodyPr/>
                    <a:lstStyle/>
                    <a:p>
                      <a:pPr indent="0" lvl="0" marL="0" rtl="0" algn="ctr">
                        <a:spcBef>
                          <a:spcPts val="0"/>
                        </a:spcBef>
                        <a:spcAft>
                          <a:spcPts val="0"/>
                        </a:spcAft>
                        <a:buNone/>
                      </a:pPr>
                      <a:r>
                        <a:rPr lang="en-US">
                          <a:solidFill>
                            <a:schemeClr val="dk1"/>
                          </a:solidFill>
                        </a:rPr>
                        <a:t>$</a:t>
                      </a:r>
                      <a:endParaRPr/>
                    </a:p>
                  </a:txBody>
                  <a:tcPr marT="63500" marB="63500" marR="63500" marL="63500" anchor="ctr"/>
                </a:tc>
              </a:tr>
              <a:tr h="519425">
                <a:tc>
                  <a:txBody>
                    <a:bodyPr/>
                    <a:lstStyle/>
                    <a:p>
                      <a:pPr indent="0" lvl="0" marL="0" rtl="0" algn="l">
                        <a:spcBef>
                          <a:spcPts val="0"/>
                        </a:spcBef>
                        <a:spcAft>
                          <a:spcPts val="0"/>
                        </a:spcAft>
                        <a:buNone/>
                      </a:pPr>
                      <a:r>
                        <a:rPr b="1" lang="en-US"/>
                        <a:t>Tactic 4</a:t>
                      </a:r>
                      <a:endParaRPr b="1"/>
                    </a:p>
                  </a:txBody>
                  <a:tcPr marT="63500" marB="63500" marR="63500" marL="63500" anchor="ctr">
                    <a:solidFill>
                      <a:srgbClr val="9FC5E8"/>
                    </a:solidFill>
                  </a:tcPr>
                </a:tc>
                <a:tc>
                  <a:txBody>
                    <a:bodyPr/>
                    <a:lstStyle/>
                    <a:p>
                      <a:pPr indent="0" lvl="0" marL="0" rtl="0" algn="ctr">
                        <a:spcBef>
                          <a:spcPts val="0"/>
                        </a:spcBef>
                        <a:spcAft>
                          <a:spcPts val="0"/>
                        </a:spcAft>
                        <a:buNone/>
                      </a:pPr>
                      <a:r>
                        <a:t/>
                      </a:r>
                      <a:endParaRPr/>
                    </a:p>
                  </a:txBody>
                  <a:tcPr marT="63500" marB="63500" marR="63500" marL="63500" anchor="ctr"/>
                </a:tc>
                <a:tc>
                  <a:txBody>
                    <a:bodyPr/>
                    <a:lstStyle/>
                    <a:p>
                      <a:pPr indent="0" lvl="0" marL="0" rtl="0" algn="ctr">
                        <a:spcBef>
                          <a:spcPts val="0"/>
                        </a:spcBef>
                        <a:spcAft>
                          <a:spcPts val="0"/>
                        </a:spcAft>
                        <a:buNone/>
                      </a:pPr>
                      <a:r>
                        <a:t/>
                      </a:r>
                      <a:endParaRPr/>
                    </a:p>
                  </a:txBody>
                  <a:tcPr marT="63500" marB="63500" marR="63500" marL="63500" anchor="ctr"/>
                </a:tc>
                <a:tc>
                  <a:txBody>
                    <a:bodyPr/>
                    <a:lstStyle/>
                    <a:p>
                      <a:pPr indent="0" lvl="0" marL="0" rtl="0" algn="ctr">
                        <a:spcBef>
                          <a:spcPts val="0"/>
                        </a:spcBef>
                        <a:spcAft>
                          <a:spcPts val="0"/>
                        </a:spcAft>
                        <a:buNone/>
                      </a:pPr>
                      <a:r>
                        <a:rPr lang="en-US">
                          <a:solidFill>
                            <a:schemeClr val="dk1"/>
                          </a:solidFill>
                        </a:rPr>
                        <a:t>$</a:t>
                      </a:r>
                      <a:endParaRPr/>
                    </a:p>
                  </a:txBody>
                  <a:tcPr marT="63500" marB="63500" marR="63500" marL="63500" anchor="ctr"/>
                </a:tc>
              </a:tr>
              <a:tr h="519425">
                <a:tc>
                  <a:txBody>
                    <a:bodyPr/>
                    <a:lstStyle/>
                    <a:p>
                      <a:pPr indent="0" lvl="0" marL="0" rtl="0" algn="l">
                        <a:spcBef>
                          <a:spcPts val="0"/>
                        </a:spcBef>
                        <a:spcAft>
                          <a:spcPts val="0"/>
                        </a:spcAft>
                        <a:buNone/>
                      </a:pPr>
                      <a:r>
                        <a:rPr b="1" lang="en-US"/>
                        <a:t>Tactic 5</a:t>
                      </a:r>
                      <a:endParaRPr b="1"/>
                    </a:p>
                  </a:txBody>
                  <a:tcPr marT="63500" marB="63500" marR="63500" marL="63500" anchor="ctr">
                    <a:solidFill>
                      <a:srgbClr val="9FC5E8"/>
                    </a:solidFill>
                  </a:tcPr>
                </a:tc>
                <a:tc>
                  <a:txBody>
                    <a:bodyPr/>
                    <a:lstStyle/>
                    <a:p>
                      <a:pPr indent="0" lvl="0" marL="0" rtl="0" algn="ctr">
                        <a:spcBef>
                          <a:spcPts val="0"/>
                        </a:spcBef>
                        <a:spcAft>
                          <a:spcPts val="0"/>
                        </a:spcAft>
                        <a:buNone/>
                      </a:pPr>
                      <a:r>
                        <a:t/>
                      </a:r>
                      <a:endParaRPr/>
                    </a:p>
                  </a:txBody>
                  <a:tcPr marT="63500" marB="63500" marR="63500" marL="63500" anchor="ctr"/>
                </a:tc>
                <a:tc>
                  <a:txBody>
                    <a:bodyPr/>
                    <a:lstStyle/>
                    <a:p>
                      <a:pPr indent="0" lvl="0" marL="0" rtl="0" algn="ctr">
                        <a:spcBef>
                          <a:spcPts val="0"/>
                        </a:spcBef>
                        <a:spcAft>
                          <a:spcPts val="0"/>
                        </a:spcAft>
                        <a:buNone/>
                      </a:pPr>
                      <a:r>
                        <a:t/>
                      </a:r>
                      <a:endParaRPr/>
                    </a:p>
                  </a:txBody>
                  <a:tcPr marT="63500" marB="63500" marR="63500" marL="63500" anchor="ctr"/>
                </a:tc>
                <a:tc>
                  <a:txBody>
                    <a:bodyPr/>
                    <a:lstStyle/>
                    <a:p>
                      <a:pPr indent="0" lvl="0" marL="0" rtl="0" algn="ctr">
                        <a:spcBef>
                          <a:spcPts val="0"/>
                        </a:spcBef>
                        <a:spcAft>
                          <a:spcPts val="0"/>
                        </a:spcAft>
                        <a:buNone/>
                      </a:pPr>
                      <a:r>
                        <a:rPr lang="en-US">
                          <a:solidFill>
                            <a:schemeClr val="dk1"/>
                          </a:solidFill>
                        </a:rPr>
                        <a:t>$</a:t>
                      </a:r>
                      <a:endParaRPr/>
                    </a:p>
                  </a:txBody>
                  <a:tcPr marT="63500" marB="63500" marR="63500" marL="63500" anchor="ctr"/>
                </a:tc>
              </a:tr>
              <a:tr h="519425">
                <a:tc>
                  <a:txBody>
                    <a:bodyPr/>
                    <a:lstStyle/>
                    <a:p>
                      <a:pPr indent="0" lvl="0" marL="0" rtl="0" algn="l">
                        <a:spcBef>
                          <a:spcPts val="0"/>
                        </a:spcBef>
                        <a:spcAft>
                          <a:spcPts val="0"/>
                        </a:spcAft>
                        <a:buNone/>
                      </a:pPr>
                      <a:r>
                        <a:rPr b="1" lang="en-US">
                          <a:solidFill>
                            <a:srgbClr val="FFFFFF"/>
                          </a:solidFill>
                        </a:rPr>
                        <a:t>TOTAL</a:t>
                      </a:r>
                      <a:endParaRPr b="1">
                        <a:solidFill>
                          <a:srgbClr val="FFFFFF"/>
                        </a:solidFill>
                      </a:endParaRPr>
                    </a:p>
                  </a:txBody>
                  <a:tcPr marT="63500" marB="63500" marR="63500" marL="63500" anchor="ctr">
                    <a:solidFill>
                      <a:srgbClr val="1C4587"/>
                    </a:solidFill>
                  </a:tcPr>
                </a:tc>
                <a:tc>
                  <a:txBody>
                    <a:bodyPr/>
                    <a:lstStyle/>
                    <a:p>
                      <a:pPr indent="0" lvl="0" marL="0" rtl="0" algn="ctr">
                        <a:spcBef>
                          <a:spcPts val="0"/>
                        </a:spcBef>
                        <a:spcAft>
                          <a:spcPts val="0"/>
                        </a:spcAft>
                        <a:buNone/>
                      </a:pPr>
                      <a:r>
                        <a:rPr b="1" lang="en-US">
                          <a:solidFill>
                            <a:srgbClr val="FFFFFF"/>
                          </a:solidFill>
                        </a:rPr>
                        <a:t>$ /month</a:t>
                      </a:r>
                      <a:endParaRPr b="1">
                        <a:solidFill>
                          <a:srgbClr val="FFFFFF"/>
                        </a:solidFill>
                      </a:endParaRPr>
                    </a:p>
                  </a:txBody>
                  <a:tcPr marT="63500" marB="63500" marR="63500" marL="63500" anchor="ctr">
                    <a:solidFill>
                      <a:srgbClr val="1C4587"/>
                    </a:solidFill>
                  </a:tcPr>
                </a:tc>
                <a:tc>
                  <a:txBody>
                    <a:bodyPr/>
                    <a:lstStyle/>
                    <a:p>
                      <a:pPr indent="0" lvl="0" marL="0" rtl="0" algn="ctr">
                        <a:spcBef>
                          <a:spcPts val="0"/>
                        </a:spcBef>
                        <a:spcAft>
                          <a:spcPts val="0"/>
                        </a:spcAft>
                        <a:buNone/>
                      </a:pPr>
                      <a:r>
                        <a:rPr b="1" lang="en-US">
                          <a:solidFill>
                            <a:srgbClr val="FFFFFF"/>
                          </a:solidFill>
                        </a:rPr>
                        <a:t>$ /month</a:t>
                      </a:r>
                      <a:endParaRPr b="1">
                        <a:solidFill>
                          <a:srgbClr val="FFFFFF"/>
                        </a:solidFill>
                      </a:endParaRPr>
                    </a:p>
                  </a:txBody>
                  <a:tcPr marT="63500" marB="63500" marR="63500" marL="63500" anchor="ctr">
                    <a:solidFill>
                      <a:srgbClr val="1C4587"/>
                    </a:solidFill>
                  </a:tcPr>
                </a:tc>
                <a:tc>
                  <a:txBody>
                    <a:bodyPr/>
                    <a:lstStyle/>
                    <a:p>
                      <a:pPr indent="0" lvl="0" marL="0" rtl="0" algn="ctr">
                        <a:spcBef>
                          <a:spcPts val="0"/>
                        </a:spcBef>
                        <a:spcAft>
                          <a:spcPts val="0"/>
                        </a:spcAft>
                        <a:buClr>
                          <a:schemeClr val="dk1"/>
                        </a:buClr>
                        <a:buSzPts val="1100"/>
                        <a:buFont typeface="Arial"/>
                        <a:buNone/>
                      </a:pPr>
                      <a:r>
                        <a:rPr b="1" lang="en-US">
                          <a:solidFill>
                            <a:schemeClr val="lt1"/>
                          </a:solidFill>
                        </a:rPr>
                        <a:t>$ /month</a:t>
                      </a:r>
                      <a:endParaRPr b="1">
                        <a:solidFill>
                          <a:srgbClr val="FFFFFF"/>
                        </a:solidFill>
                      </a:endParaRPr>
                    </a:p>
                  </a:txBody>
                  <a:tcPr marT="63500" marB="63500" marR="63500" marL="63500" anchor="ctr">
                    <a:solidFill>
                      <a:srgbClr val="1C4587"/>
                    </a:solidFill>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32"/>
          <p:cNvSpPr/>
          <p:nvPr/>
        </p:nvSpPr>
        <p:spPr>
          <a:xfrm>
            <a:off x="3048000" y="819150"/>
            <a:ext cx="2667000" cy="3810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23356D"/>
              </a:buClr>
              <a:buSzPts val="2500"/>
              <a:buFont typeface="Arial"/>
              <a:buNone/>
            </a:pPr>
            <a:r>
              <a:rPr b="1" i="0" lang="en-US" sz="2500" u="none" cap="none" strike="noStrike">
                <a:solidFill>
                  <a:srgbClr val="23356D"/>
                </a:solidFill>
                <a:latin typeface="Arial"/>
                <a:ea typeface="Arial"/>
                <a:cs typeface="Arial"/>
                <a:sym typeface="Arial"/>
              </a:rPr>
              <a:t>Thank You</a:t>
            </a:r>
            <a:endParaRPr b="0" i="0" sz="2500" u="none" cap="none" strike="noStrike">
              <a:solidFill>
                <a:schemeClr val="dk1"/>
              </a:solidFill>
              <a:latin typeface="Calibri"/>
              <a:ea typeface="Calibri"/>
              <a:cs typeface="Calibri"/>
              <a:sym typeface="Calibri"/>
            </a:endParaRPr>
          </a:p>
        </p:txBody>
      </p:sp>
      <p:sp>
        <p:nvSpPr>
          <p:cNvPr id="846" name="Google Shape;846;p32"/>
          <p:cNvSpPr txBox="1"/>
          <p:nvPr/>
        </p:nvSpPr>
        <p:spPr>
          <a:xfrm>
            <a:off x="2394388" y="1406050"/>
            <a:ext cx="1596300" cy="129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[Client Logo]</a:t>
            </a:r>
            <a:endParaRPr/>
          </a:p>
        </p:txBody>
      </p:sp>
      <p:pic>
        <p:nvPicPr>
          <p:cNvPr id="847" name="Google Shape;847;p32"/>
          <p:cNvPicPr preferRelativeResize="0"/>
          <p:nvPr/>
        </p:nvPicPr>
        <p:blipFill>
          <a:blip r:embed="rId3">
            <a:alphaModFix/>
          </a:blip>
          <a:stretch>
            <a:fillRect/>
          </a:stretch>
        </p:blipFill>
        <p:spPr>
          <a:xfrm>
            <a:off x="4647306" y="1571038"/>
            <a:ext cx="2580975" cy="961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descr="Google Partners - Take your business to the next level" id="168" name="Google Shape;168;g2a84039c92f_0_0"/>
          <p:cNvPicPr preferRelativeResize="0"/>
          <p:nvPr/>
        </p:nvPicPr>
        <p:blipFill rotWithShape="1">
          <a:blip r:embed="rId3">
            <a:alphaModFix/>
          </a:blip>
          <a:srcRect b="6695" l="6695" r="6686" t="6686"/>
          <a:stretch/>
        </p:blipFill>
        <p:spPr>
          <a:xfrm>
            <a:off x="896771" y="1237462"/>
            <a:ext cx="739625" cy="705479"/>
          </a:xfrm>
          <a:prstGeom prst="rect">
            <a:avLst/>
          </a:prstGeom>
          <a:noFill/>
          <a:ln>
            <a:noFill/>
          </a:ln>
          <a:effectLst>
            <a:outerShdw blurRad="114300" rotWithShape="0" algn="bl" dir="540000" dist="9525">
              <a:srgbClr val="000000">
                <a:alpha val="32000"/>
              </a:srgbClr>
            </a:outerShdw>
          </a:effectLst>
        </p:spPr>
      </p:pic>
      <p:sp>
        <p:nvSpPr>
          <p:cNvPr id="169" name="Google Shape;169;g2a84039c92f_0_0"/>
          <p:cNvSpPr txBox="1"/>
          <p:nvPr/>
        </p:nvSpPr>
        <p:spPr>
          <a:xfrm>
            <a:off x="43450" y="2172675"/>
            <a:ext cx="2445000" cy="5850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US" sz="1300">
                <a:solidFill>
                  <a:schemeClr val="dk1"/>
                </a:solidFill>
                <a:latin typeface="Montserrat ExtraBold"/>
                <a:ea typeface="Montserrat ExtraBold"/>
                <a:cs typeface="Montserrat ExtraBold"/>
                <a:sym typeface="Montserrat ExtraBold"/>
              </a:rPr>
              <a:t>5-Star Rated</a:t>
            </a:r>
            <a:endParaRPr sz="1300">
              <a:solidFill>
                <a:schemeClr val="dk1"/>
              </a:solidFill>
              <a:latin typeface="Montserrat ExtraBold"/>
              <a:ea typeface="Montserrat ExtraBold"/>
              <a:cs typeface="Montserrat ExtraBold"/>
              <a:sym typeface="Montserrat ExtraBold"/>
            </a:endParaRPr>
          </a:p>
          <a:p>
            <a:pPr indent="0" lvl="0" marL="0" rtl="0" algn="ctr">
              <a:lnSpc>
                <a:spcPct val="100000"/>
              </a:lnSpc>
              <a:spcBef>
                <a:spcPts val="0"/>
              </a:spcBef>
              <a:spcAft>
                <a:spcPts val="0"/>
              </a:spcAft>
              <a:buNone/>
            </a:pPr>
            <a:r>
              <a:rPr lang="en-US" sz="1300">
                <a:solidFill>
                  <a:schemeClr val="dk1"/>
                </a:solidFill>
                <a:latin typeface="Montserrat ExtraBold"/>
                <a:ea typeface="Montserrat ExtraBold"/>
                <a:cs typeface="Montserrat ExtraBold"/>
                <a:sym typeface="Montserrat ExtraBold"/>
              </a:rPr>
              <a:t>Google Partner</a:t>
            </a:r>
            <a:endParaRPr sz="1300">
              <a:solidFill>
                <a:schemeClr val="dk1"/>
              </a:solidFill>
              <a:latin typeface="Montserrat ExtraBold"/>
              <a:ea typeface="Montserrat ExtraBold"/>
              <a:cs typeface="Montserrat ExtraBold"/>
              <a:sym typeface="Montserrat ExtraBold"/>
            </a:endParaRPr>
          </a:p>
        </p:txBody>
      </p:sp>
      <p:pic>
        <p:nvPicPr>
          <p:cNvPr descr="Certified Google Partner Ads Management | Hotbox Studios" id="170" name="Google Shape;170;g2a84039c92f_0_0"/>
          <p:cNvPicPr preferRelativeResize="0"/>
          <p:nvPr/>
        </p:nvPicPr>
        <p:blipFill rotWithShape="1">
          <a:blip r:embed="rId4">
            <a:alphaModFix/>
          </a:blip>
          <a:srcRect b="0" l="0" r="0" t="53965"/>
          <a:stretch/>
        </p:blipFill>
        <p:spPr>
          <a:xfrm>
            <a:off x="836778" y="2009731"/>
            <a:ext cx="872170" cy="162306"/>
          </a:xfrm>
          <a:prstGeom prst="rect">
            <a:avLst/>
          </a:prstGeom>
          <a:noFill/>
          <a:ln>
            <a:noFill/>
          </a:ln>
        </p:spPr>
      </p:pic>
      <p:sp>
        <p:nvSpPr>
          <p:cNvPr id="171" name="Google Shape;171;g2a84039c92f_0_0"/>
          <p:cNvSpPr txBox="1"/>
          <p:nvPr/>
        </p:nvSpPr>
        <p:spPr>
          <a:xfrm>
            <a:off x="2160590" y="2172673"/>
            <a:ext cx="2445000" cy="5850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US" sz="1300">
                <a:solidFill>
                  <a:schemeClr val="dk1"/>
                </a:solidFill>
                <a:latin typeface="Montserrat ExtraBold"/>
                <a:ea typeface="Montserrat ExtraBold"/>
                <a:cs typeface="Montserrat ExtraBold"/>
                <a:sym typeface="Montserrat ExtraBold"/>
              </a:rPr>
              <a:t>90% Client </a:t>
            </a:r>
            <a:endParaRPr sz="1300">
              <a:solidFill>
                <a:schemeClr val="dk1"/>
              </a:solidFill>
              <a:latin typeface="Montserrat ExtraBold"/>
              <a:ea typeface="Montserrat ExtraBold"/>
              <a:cs typeface="Montserrat ExtraBold"/>
              <a:sym typeface="Montserrat ExtraBold"/>
            </a:endParaRPr>
          </a:p>
          <a:p>
            <a:pPr indent="0" lvl="0" marL="0" rtl="0" algn="ctr">
              <a:lnSpc>
                <a:spcPct val="100000"/>
              </a:lnSpc>
              <a:spcBef>
                <a:spcPts val="0"/>
              </a:spcBef>
              <a:spcAft>
                <a:spcPts val="0"/>
              </a:spcAft>
              <a:buNone/>
            </a:pPr>
            <a:r>
              <a:rPr lang="en-US" sz="1300">
                <a:solidFill>
                  <a:schemeClr val="dk1"/>
                </a:solidFill>
                <a:latin typeface="Montserrat ExtraBold"/>
                <a:ea typeface="Montserrat ExtraBold"/>
                <a:cs typeface="Montserrat ExtraBold"/>
                <a:sym typeface="Montserrat ExtraBold"/>
              </a:rPr>
              <a:t>Retention Rate</a:t>
            </a:r>
            <a:endParaRPr sz="1200">
              <a:solidFill>
                <a:schemeClr val="dk1"/>
              </a:solidFill>
              <a:latin typeface="Montserrat ExtraBold"/>
              <a:ea typeface="Montserrat ExtraBold"/>
              <a:cs typeface="Montserrat ExtraBold"/>
              <a:sym typeface="Montserrat ExtraBold"/>
            </a:endParaRPr>
          </a:p>
        </p:txBody>
      </p:sp>
      <p:pic>
        <p:nvPicPr>
          <p:cNvPr id="172" name="Google Shape;172;g2a84039c92f_0_0"/>
          <p:cNvPicPr preferRelativeResize="0"/>
          <p:nvPr/>
        </p:nvPicPr>
        <p:blipFill>
          <a:blip r:embed="rId5">
            <a:alphaModFix/>
          </a:blip>
          <a:stretch>
            <a:fillRect/>
          </a:stretch>
        </p:blipFill>
        <p:spPr>
          <a:xfrm>
            <a:off x="2990367" y="1346505"/>
            <a:ext cx="785441" cy="728652"/>
          </a:xfrm>
          <a:prstGeom prst="rect">
            <a:avLst/>
          </a:prstGeom>
          <a:noFill/>
          <a:ln>
            <a:noFill/>
          </a:ln>
        </p:spPr>
      </p:pic>
      <p:sp>
        <p:nvSpPr>
          <p:cNvPr id="173" name="Google Shape;173;g2a84039c92f_0_0"/>
          <p:cNvSpPr txBox="1"/>
          <p:nvPr/>
        </p:nvSpPr>
        <p:spPr>
          <a:xfrm>
            <a:off x="4264200" y="2172675"/>
            <a:ext cx="2511300" cy="5850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US" sz="1300">
                <a:solidFill>
                  <a:schemeClr val="dk1"/>
                </a:solidFill>
                <a:latin typeface="Montserrat ExtraBold"/>
                <a:ea typeface="Montserrat ExtraBold"/>
                <a:cs typeface="Montserrat ExtraBold"/>
                <a:sym typeface="Montserrat ExtraBold"/>
              </a:rPr>
              <a:t>Conversion Based Campaigns</a:t>
            </a:r>
            <a:endParaRPr sz="1200">
              <a:solidFill>
                <a:schemeClr val="dk1"/>
              </a:solidFill>
              <a:latin typeface="Montserrat ExtraBold"/>
              <a:ea typeface="Montserrat ExtraBold"/>
              <a:cs typeface="Montserrat ExtraBold"/>
              <a:sym typeface="Montserrat ExtraBold"/>
            </a:endParaRPr>
          </a:p>
        </p:txBody>
      </p:sp>
      <p:pic>
        <p:nvPicPr>
          <p:cNvPr id="174" name="Google Shape;174;g2a84039c92f_0_0"/>
          <p:cNvPicPr preferRelativeResize="0"/>
          <p:nvPr/>
        </p:nvPicPr>
        <p:blipFill rotWithShape="1">
          <a:blip r:embed="rId6">
            <a:alphaModFix/>
          </a:blip>
          <a:srcRect b="29168" l="0" r="0" t="0"/>
          <a:stretch/>
        </p:blipFill>
        <p:spPr>
          <a:xfrm>
            <a:off x="5150014" y="1340664"/>
            <a:ext cx="627365" cy="863375"/>
          </a:xfrm>
          <a:prstGeom prst="rect">
            <a:avLst/>
          </a:prstGeom>
          <a:noFill/>
          <a:ln>
            <a:noFill/>
          </a:ln>
        </p:spPr>
      </p:pic>
      <p:sp>
        <p:nvSpPr>
          <p:cNvPr id="175" name="Google Shape;175;g2a84039c92f_0_0"/>
          <p:cNvSpPr txBox="1"/>
          <p:nvPr/>
        </p:nvSpPr>
        <p:spPr>
          <a:xfrm>
            <a:off x="632525" y="3796275"/>
            <a:ext cx="2445000" cy="5850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US" sz="1300">
                <a:solidFill>
                  <a:schemeClr val="dk1"/>
                </a:solidFill>
                <a:latin typeface="Montserrat ExtraBold"/>
                <a:ea typeface="Montserrat ExtraBold"/>
                <a:cs typeface="Montserrat ExtraBold"/>
                <a:sym typeface="Montserrat ExtraBold"/>
              </a:rPr>
              <a:t>Weekly Account Optimizations</a:t>
            </a:r>
            <a:endParaRPr sz="1300">
              <a:solidFill>
                <a:schemeClr val="dk1"/>
              </a:solidFill>
              <a:latin typeface="Montserrat ExtraBold"/>
              <a:ea typeface="Montserrat ExtraBold"/>
              <a:cs typeface="Montserrat ExtraBold"/>
              <a:sym typeface="Montserrat ExtraBold"/>
            </a:endParaRPr>
          </a:p>
        </p:txBody>
      </p:sp>
      <p:pic>
        <p:nvPicPr>
          <p:cNvPr id="176" name="Google Shape;176;g2a84039c92f_0_0"/>
          <p:cNvPicPr preferRelativeResize="0"/>
          <p:nvPr/>
        </p:nvPicPr>
        <p:blipFill>
          <a:blip r:embed="rId7">
            <a:alphaModFix/>
          </a:blip>
          <a:stretch>
            <a:fillRect/>
          </a:stretch>
        </p:blipFill>
        <p:spPr>
          <a:xfrm>
            <a:off x="7332355" y="1263598"/>
            <a:ext cx="834231" cy="831302"/>
          </a:xfrm>
          <a:prstGeom prst="rect">
            <a:avLst/>
          </a:prstGeom>
          <a:noFill/>
          <a:ln>
            <a:noFill/>
          </a:ln>
        </p:spPr>
      </p:pic>
      <p:sp>
        <p:nvSpPr>
          <p:cNvPr id="177" name="Google Shape;177;g2a84039c92f_0_0"/>
          <p:cNvSpPr txBox="1"/>
          <p:nvPr/>
        </p:nvSpPr>
        <p:spPr>
          <a:xfrm>
            <a:off x="6557870" y="2179212"/>
            <a:ext cx="2383200" cy="785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US" sz="1300">
                <a:solidFill>
                  <a:schemeClr val="dk1"/>
                </a:solidFill>
                <a:latin typeface="Montserrat ExtraBold"/>
                <a:ea typeface="Montserrat ExtraBold"/>
                <a:cs typeface="Montserrat ExtraBold"/>
                <a:sym typeface="Montserrat ExtraBold"/>
              </a:rPr>
              <a:t>Dedicated Account Campaign Managers</a:t>
            </a:r>
            <a:endParaRPr sz="1300">
              <a:solidFill>
                <a:schemeClr val="dk1"/>
              </a:solidFill>
              <a:latin typeface="Montserrat ExtraBold"/>
              <a:ea typeface="Montserrat ExtraBold"/>
              <a:cs typeface="Montserrat ExtraBold"/>
              <a:sym typeface="Montserrat ExtraBold"/>
            </a:endParaRPr>
          </a:p>
          <a:p>
            <a:pPr indent="0" lvl="0" marL="0" rtl="0" algn="ctr">
              <a:lnSpc>
                <a:spcPct val="100000"/>
              </a:lnSpc>
              <a:spcBef>
                <a:spcPts val="0"/>
              </a:spcBef>
              <a:spcAft>
                <a:spcPts val="0"/>
              </a:spcAft>
              <a:buNone/>
            </a:pPr>
            <a:r>
              <a:t/>
            </a:r>
            <a:endParaRPr sz="1300">
              <a:solidFill>
                <a:schemeClr val="dk1"/>
              </a:solidFill>
              <a:latin typeface="Montserrat ExtraBold"/>
              <a:ea typeface="Montserrat ExtraBold"/>
              <a:cs typeface="Montserrat ExtraBold"/>
              <a:sym typeface="Montserrat ExtraBold"/>
            </a:endParaRPr>
          </a:p>
        </p:txBody>
      </p:sp>
      <p:sp>
        <p:nvSpPr>
          <p:cNvPr id="178" name="Google Shape;178;g2a84039c92f_0_0"/>
          <p:cNvSpPr txBox="1"/>
          <p:nvPr/>
        </p:nvSpPr>
        <p:spPr>
          <a:xfrm>
            <a:off x="2922300" y="4108064"/>
            <a:ext cx="3299400" cy="554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US" sz="1200">
                <a:solidFill>
                  <a:schemeClr val="dk1"/>
                </a:solidFill>
                <a:latin typeface="Montserrat Medium"/>
                <a:ea typeface="Montserrat Medium"/>
                <a:cs typeface="Montserrat Medium"/>
                <a:sym typeface="Montserrat Medium"/>
              </a:rPr>
              <a:t>Monthly Reports with Highlights, Opportunities, &amp; Challenges</a:t>
            </a:r>
            <a:endParaRPr sz="1200">
              <a:solidFill>
                <a:schemeClr val="dk1"/>
              </a:solidFill>
              <a:latin typeface="Montserrat Medium"/>
              <a:ea typeface="Montserrat Medium"/>
              <a:cs typeface="Montserrat Medium"/>
              <a:sym typeface="Montserrat Medium"/>
            </a:endParaRPr>
          </a:p>
        </p:txBody>
      </p:sp>
      <p:pic>
        <p:nvPicPr>
          <p:cNvPr id="179" name="Google Shape;179;g2a84039c92f_0_0"/>
          <p:cNvPicPr preferRelativeResize="0"/>
          <p:nvPr/>
        </p:nvPicPr>
        <p:blipFill>
          <a:blip r:embed="rId8">
            <a:alphaModFix/>
          </a:blip>
          <a:stretch>
            <a:fillRect/>
          </a:stretch>
        </p:blipFill>
        <p:spPr>
          <a:xfrm>
            <a:off x="4240253" y="3011035"/>
            <a:ext cx="627349" cy="812534"/>
          </a:xfrm>
          <a:prstGeom prst="rect">
            <a:avLst/>
          </a:prstGeom>
          <a:noFill/>
          <a:ln>
            <a:noFill/>
          </a:ln>
        </p:spPr>
      </p:pic>
      <p:sp>
        <p:nvSpPr>
          <p:cNvPr id="180" name="Google Shape;180;g2a84039c92f_0_0"/>
          <p:cNvSpPr txBox="1"/>
          <p:nvPr/>
        </p:nvSpPr>
        <p:spPr>
          <a:xfrm>
            <a:off x="3072001" y="3862333"/>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Montserrat ExtraBold"/>
                <a:ea typeface="Montserrat ExtraBold"/>
                <a:cs typeface="Montserrat ExtraBold"/>
                <a:sym typeface="Montserrat ExtraBold"/>
              </a:rPr>
              <a:t>Reporting &amp; Dashboard</a:t>
            </a:r>
            <a:endParaRPr>
              <a:solidFill>
                <a:schemeClr val="dk1"/>
              </a:solidFill>
              <a:latin typeface="Montserrat ExtraBold"/>
              <a:ea typeface="Montserrat ExtraBold"/>
              <a:cs typeface="Montserrat ExtraBold"/>
              <a:sym typeface="Montserrat ExtraBold"/>
            </a:endParaRPr>
          </a:p>
        </p:txBody>
      </p:sp>
      <p:sp>
        <p:nvSpPr>
          <p:cNvPr id="181" name="Google Shape;181;g2a84039c92f_0_0"/>
          <p:cNvSpPr txBox="1"/>
          <p:nvPr/>
        </p:nvSpPr>
        <p:spPr>
          <a:xfrm>
            <a:off x="1858950" y="531176"/>
            <a:ext cx="5426100" cy="7287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chemeClr val="dk1"/>
              </a:buClr>
              <a:buSzPts val="4100"/>
              <a:buFont typeface="Rokkitt"/>
              <a:buNone/>
            </a:pPr>
            <a:r>
              <a:rPr b="1" lang="en-US" sz="2800">
                <a:solidFill>
                  <a:srgbClr val="23356D"/>
                </a:solidFill>
              </a:rPr>
              <a:t>SEM/PPC Services</a:t>
            </a:r>
            <a:endParaRPr b="1" i="0" sz="1800" u="none" cap="none" strike="noStrike">
              <a:solidFill>
                <a:srgbClr val="23356D"/>
              </a:solidFill>
            </a:endParaRPr>
          </a:p>
        </p:txBody>
      </p:sp>
      <p:sp>
        <p:nvSpPr>
          <p:cNvPr id="182" name="Google Shape;182;g2a84039c92f_0_0"/>
          <p:cNvSpPr txBox="1"/>
          <p:nvPr/>
        </p:nvSpPr>
        <p:spPr>
          <a:xfrm>
            <a:off x="753875" y="4208325"/>
            <a:ext cx="2202300" cy="554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US" sz="1200">
                <a:solidFill>
                  <a:schemeClr val="dk1"/>
                </a:solidFill>
                <a:latin typeface="Montserrat Medium"/>
                <a:ea typeface="Montserrat Medium"/>
                <a:cs typeface="Montserrat Medium"/>
                <a:sym typeface="Montserrat Medium"/>
              </a:rPr>
              <a:t>Keywords, Search terms, Ad copy, etc.</a:t>
            </a:r>
            <a:endParaRPr sz="1200">
              <a:solidFill>
                <a:schemeClr val="dk1"/>
              </a:solidFill>
              <a:latin typeface="Montserrat Medium"/>
              <a:ea typeface="Montserrat Medium"/>
              <a:cs typeface="Montserrat Medium"/>
              <a:sym typeface="Montserrat Medium"/>
            </a:endParaRPr>
          </a:p>
        </p:txBody>
      </p:sp>
      <p:pic>
        <p:nvPicPr>
          <p:cNvPr id="183" name="Google Shape;183;g2a84039c92f_0_0"/>
          <p:cNvPicPr preferRelativeResize="0"/>
          <p:nvPr/>
        </p:nvPicPr>
        <p:blipFill>
          <a:blip r:embed="rId9">
            <a:alphaModFix/>
          </a:blip>
          <a:stretch>
            <a:fillRect/>
          </a:stretch>
        </p:blipFill>
        <p:spPr>
          <a:xfrm>
            <a:off x="1349937" y="2882900"/>
            <a:ext cx="940675" cy="940675"/>
          </a:xfrm>
          <a:prstGeom prst="rect">
            <a:avLst/>
          </a:prstGeom>
          <a:noFill/>
          <a:ln>
            <a:noFill/>
          </a:ln>
        </p:spPr>
      </p:pic>
      <p:pic>
        <p:nvPicPr>
          <p:cNvPr id="184" name="Google Shape;184;g2a84039c92f_0_0"/>
          <p:cNvPicPr preferRelativeResize="0"/>
          <p:nvPr/>
        </p:nvPicPr>
        <p:blipFill>
          <a:blip r:embed="rId10">
            <a:alphaModFix/>
          </a:blip>
          <a:stretch>
            <a:fillRect/>
          </a:stretch>
        </p:blipFill>
        <p:spPr>
          <a:xfrm>
            <a:off x="6817250" y="2844380"/>
            <a:ext cx="1145826" cy="1145826"/>
          </a:xfrm>
          <a:prstGeom prst="rect">
            <a:avLst/>
          </a:prstGeom>
          <a:noFill/>
          <a:ln>
            <a:noFill/>
          </a:ln>
        </p:spPr>
      </p:pic>
      <p:sp>
        <p:nvSpPr>
          <p:cNvPr id="185" name="Google Shape;185;g2a84039c92f_0_0"/>
          <p:cNvSpPr txBox="1"/>
          <p:nvPr/>
        </p:nvSpPr>
        <p:spPr>
          <a:xfrm>
            <a:off x="5890164" y="3823583"/>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Montserrat ExtraBold"/>
                <a:ea typeface="Montserrat ExtraBold"/>
                <a:cs typeface="Montserrat ExtraBold"/>
                <a:sym typeface="Montserrat ExtraBold"/>
              </a:rPr>
              <a:t>Call Tracking</a:t>
            </a:r>
            <a:endParaRPr>
              <a:solidFill>
                <a:schemeClr val="dk1"/>
              </a:solidFill>
              <a:latin typeface="Montserrat ExtraBold"/>
              <a:ea typeface="Montserrat ExtraBold"/>
              <a:cs typeface="Montserrat ExtraBold"/>
              <a:sym typeface="Montserrat ExtraBold"/>
            </a:endParaRPr>
          </a:p>
        </p:txBody>
      </p:sp>
      <p:sp>
        <p:nvSpPr>
          <p:cNvPr id="186" name="Google Shape;186;g2a84039c92f_0_0"/>
          <p:cNvSpPr txBox="1"/>
          <p:nvPr/>
        </p:nvSpPr>
        <p:spPr>
          <a:xfrm>
            <a:off x="5969213" y="4071325"/>
            <a:ext cx="2841900" cy="554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US" sz="1200">
                <a:solidFill>
                  <a:schemeClr val="dk1"/>
                </a:solidFill>
                <a:latin typeface="Montserrat Medium"/>
                <a:ea typeface="Montserrat Medium"/>
                <a:cs typeface="Montserrat Medium"/>
                <a:sym typeface="Montserrat Medium"/>
              </a:rPr>
              <a:t>Attribution, Spot Checking, Missed Call Reporting, etc.</a:t>
            </a:r>
            <a:endParaRPr sz="1200">
              <a:solidFill>
                <a:schemeClr val="dk1"/>
              </a:solidFill>
              <a:latin typeface="Montserrat Medium"/>
              <a:ea typeface="Montserrat Medium"/>
              <a:cs typeface="Montserrat Medium"/>
              <a:sym typeface="Montserrat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descr="preencoded.png" id="192" name="Google Shape;192;p23"/>
          <p:cNvPicPr preferRelativeResize="0"/>
          <p:nvPr/>
        </p:nvPicPr>
        <p:blipFill rotWithShape="1">
          <a:blip r:embed="rId3">
            <a:alphaModFix/>
          </a:blip>
          <a:srcRect b="0" l="0" r="0" t="0"/>
          <a:stretch/>
        </p:blipFill>
        <p:spPr>
          <a:xfrm>
            <a:off x="0" y="407"/>
            <a:ext cx="9156700" cy="5136336"/>
          </a:xfrm>
          <a:prstGeom prst="rect">
            <a:avLst/>
          </a:prstGeom>
          <a:noFill/>
          <a:ln>
            <a:noFill/>
          </a:ln>
        </p:spPr>
      </p:pic>
      <p:sp>
        <p:nvSpPr>
          <p:cNvPr id="193" name="Google Shape;193;p23"/>
          <p:cNvSpPr/>
          <p:nvPr/>
        </p:nvSpPr>
        <p:spPr>
          <a:xfrm>
            <a:off x="4667250" y="381000"/>
            <a:ext cx="3714750" cy="2857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23356D"/>
              </a:buClr>
              <a:buSzPts val="1600"/>
              <a:buFont typeface="Arial"/>
              <a:buNone/>
            </a:pPr>
            <a:r>
              <a:rPr b="1" i="0" lang="en-US" sz="1600" u="none" cap="none" strike="noStrike">
                <a:solidFill>
                  <a:srgbClr val="23356D"/>
                </a:solidFill>
                <a:latin typeface="Arial"/>
                <a:ea typeface="Arial"/>
                <a:cs typeface="Arial"/>
                <a:sym typeface="Arial"/>
              </a:rPr>
              <a:t>Searched Engine Marketing / PPC</a:t>
            </a:r>
            <a:endParaRPr b="0" i="0" sz="1600" u="none" cap="none" strike="noStrike">
              <a:solidFill>
                <a:schemeClr val="dk1"/>
              </a:solidFill>
              <a:latin typeface="Calibri"/>
              <a:ea typeface="Calibri"/>
              <a:cs typeface="Calibri"/>
              <a:sym typeface="Calibri"/>
            </a:endParaRPr>
          </a:p>
        </p:txBody>
      </p:sp>
      <p:sp>
        <p:nvSpPr>
          <p:cNvPr id="194" name="Google Shape;194;p23"/>
          <p:cNvSpPr/>
          <p:nvPr/>
        </p:nvSpPr>
        <p:spPr>
          <a:xfrm>
            <a:off x="4286250" y="952500"/>
            <a:ext cx="4572000" cy="5715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More than 60% of website traffic starts with a search engine query. Pay-Per-Click (PPC) puts your brand at the top of search results for queries relevant to your brand and audience. This valuable advertising real estate can provide an immediate source of targeted traffic to your website, driving conversions and contributing to revenue growth. </a:t>
            </a:r>
            <a:endParaRPr b="0" i="0" sz="800" u="none" cap="none" strike="noStrike">
              <a:solidFill>
                <a:schemeClr val="dk1"/>
              </a:solidFill>
              <a:latin typeface="Calibri"/>
              <a:ea typeface="Calibri"/>
              <a:cs typeface="Calibri"/>
              <a:sym typeface="Calibri"/>
            </a:endParaRPr>
          </a:p>
        </p:txBody>
      </p:sp>
      <p:sp>
        <p:nvSpPr>
          <p:cNvPr id="195" name="Google Shape;195;p23"/>
          <p:cNvSpPr/>
          <p:nvPr/>
        </p:nvSpPr>
        <p:spPr>
          <a:xfrm>
            <a:off x="5048250" y="2000250"/>
            <a:ext cx="3048000" cy="10477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PPC Strategy Development</a:t>
            </a:r>
            <a:endParaRPr b="0" i="0" sz="900" u="none" cap="none" strike="noStrike">
              <a:solidFill>
                <a:schemeClr val="dk1"/>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PPC Research</a:t>
            </a:r>
            <a:endParaRPr b="0" i="0" sz="900" u="none" cap="none" strike="noStrike">
              <a:solidFill>
                <a:schemeClr val="dk1"/>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Campaign Setup</a:t>
            </a:r>
            <a:endParaRPr b="0" i="0" sz="900" u="none" cap="none" strike="noStrike">
              <a:solidFill>
                <a:schemeClr val="dk1"/>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Turnkey PPC Campaigns</a:t>
            </a:r>
            <a:endParaRPr b="0" i="0" sz="900" u="none" cap="none" strike="noStrike">
              <a:solidFill>
                <a:schemeClr val="dk1"/>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PPC Optimization</a:t>
            </a:r>
            <a:endParaRPr b="0" i="0" sz="900" u="none" cap="none" strike="noStrike">
              <a:solidFill>
                <a:schemeClr val="dk1"/>
              </a:solidFill>
              <a:latin typeface="Calibri"/>
              <a:ea typeface="Calibri"/>
              <a:cs typeface="Calibri"/>
              <a:sym typeface="Calibri"/>
            </a:endParaRPr>
          </a:p>
        </p:txBody>
      </p:sp>
      <p:sp>
        <p:nvSpPr>
          <p:cNvPr id="196" name="Google Shape;196;p23"/>
          <p:cNvSpPr/>
          <p:nvPr/>
        </p:nvSpPr>
        <p:spPr>
          <a:xfrm>
            <a:off x="8382000" y="190500"/>
            <a:ext cx="571500" cy="571500"/>
          </a:xfrm>
          <a:prstGeom prst="ellipse">
            <a:avLst/>
          </a:prstGeom>
          <a:solidFill>
            <a:srgbClr val="FFFFFF"/>
          </a:solidFill>
          <a:ln cap="flat" cmpd="sng" w="38100">
            <a:solidFill>
              <a:srgbClr val="2335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97" name="Google Shape;197;p23"/>
          <p:cNvPicPr preferRelativeResize="0"/>
          <p:nvPr/>
        </p:nvPicPr>
        <p:blipFill rotWithShape="1">
          <a:blip r:embed="rId4">
            <a:alphaModFix/>
          </a:blip>
          <a:srcRect b="0" l="0" r="0" t="0"/>
          <a:stretch/>
        </p:blipFill>
        <p:spPr>
          <a:xfrm>
            <a:off x="8478809" y="285750"/>
            <a:ext cx="435033" cy="457200"/>
          </a:xfrm>
          <a:prstGeom prst="rect">
            <a:avLst/>
          </a:prstGeom>
          <a:noFill/>
          <a:ln>
            <a:noFill/>
          </a:ln>
        </p:spPr>
      </p:pic>
      <p:cxnSp>
        <p:nvCxnSpPr>
          <p:cNvPr id="198" name="Google Shape;198;p23"/>
          <p:cNvCxnSpPr/>
          <p:nvPr/>
        </p:nvCxnSpPr>
        <p:spPr>
          <a:xfrm>
            <a:off x="4286250" y="904875"/>
            <a:ext cx="4572000" cy="0"/>
          </a:xfrm>
          <a:prstGeom prst="straightConnector1">
            <a:avLst/>
          </a:prstGeom>
          <a:noFill/>
          <a:ln cap="flat" cmpd="sng" w="19050">
            <a:solidFill>
              <a:srgbClr val="179AD3"/>
            </a:solidFill>
            <a:prstDash val="solid"/>
            <a:round/>
            <a:headEnd len="sm" w="sm" type="none"/>
            <a:tailEnd len="sm" w="sm" type="none"/>
          </a:ln>
        </p:spPr>
      </p:cxnSp>
      <p:sp>
        <p:nvSpPr>
          <p:cNvPr id="199" name="Google Shape;199;p23"/>
          <p:cNvSpPr/>
          <p:nvPr/>
        </p:nvSpPr>
        <p:spPr>
          <a:xfrm>
            <a:off x="4476750" y="1619250"/>
            <a:ext cx="4191000" cy="28575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23356D"/>
              </a:buClr>
              <a:buSzPts val="2100"/>
              <a:buFont typeface="Arial"/>
              <a:buNone/>
            </a:pPr>
            <a:r>
              <a:rPr b="1" i="0" lang="en-US" sz="2100" u="none" cap="none" strike="noStrike">
                <a:solidFill>
                  <a:srgbClr val="23356D"/>
                </a:solidFill>
                <a:latin typeface="Arial"/>
                <a:ea typeface="Arial"/>
                <a:cs typeface="Arial"/>
                <a:sym typeface="Arial"/>
              </a:rPr>
              <a:t>Our PPC Services Include:</a:t>
            </a:r>
            <a:endParaRPr b="0" i="0" sz="2100" u="none" cap="none" strike="noStrike">
              <a:solidFill>
                <a:schemeClr val="dk1"/>
              </a:solidFill>
              <a:latin typeface="Calibri"/>
              <a:ea typeface="Calibri"/>
              <a:cs typeface="Calibri"/>
              <a:sym typeface="Calibri"/>
            </a:endParaRPr>
          </a:p>
        </p:txBody>
      </p:sp>
      <p:cxnSp>
        <p:nvCxnSpPr>
          <p:cNvPr id="200" name="Google Shape;200;p23"/>
          <p:cNvCxnSpPr/>
          <p:nvPr/>
        </p:nvCxnSpPr>
        <p:spPr>
          <a:xfrm>
            <a:off x="4327525" y="2952750"/>
            <a:ext cx="4572000" cy="0"/>
          </a:xfrm>
          <a:prstGeom prst="straightConnector1">
            <a:avLst/>
          </a:prstGeom>
          <a:noFill/>
          <a:ln cap="flat" cmpd="sng" w="19050">
            <a:solidFill>
              <a:srgbClr val="179AD3"/>
            </a:solidFill>
            <a:prstDash val="solid"/>
            <a:round/>
            <a:headEnd len="sm" w="sm" type="none"/>
            <a:tailEnd len="sm" w="sm" type="none"/>
          </a:ln>
        </p:spPr>
      </p:cxnSp>
      <p:sp>
        <p:nvSpPr>
          <p:cNvPr id="201" name="Google Shape;201;p23"/>
          <p:cNvSpPr/>
          <p:nvPr/>
        </p:nvSpPr>
        <p:spPr>
          <a:xfrm>
            <a:off x="4191000" y="3000375"/>
            <a:ext cx="4762500" cy="5715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We have extensive experience leveraging PPC to drive growth for our clients. Our approach to PPC is data-driven, which allows us to deploy campaigns that focus on efficiency and constant improvement.</a:t>
            </a:r>
            <a:endParaRPr b="0" i="0" sz="800" u="none" cap="none" strike="noStrike">
              <a:solidFill>
                <a:schemeClr val="dk1"/>
              </a:solidFill>
              <a:latin typeface="Calibri"/>
              <a:ea typeface="Calibri"/>
              <a:cs typeface="Calibri"/>
              <a:sym typeface="Calibri"/>
            </a:endParaRPr>
          </a:p>
        </p:txBody>
      </p:sp>
      <p:sp>
        <p:nvSpPr>
          <p:cNvPr id="202" name="Google Shape;202;p23"/>
          <p:cNvSpPr/>
          <p:nvPr/>
        </p:nvSpPr>
        <p:spPr>
          <a:xfrm>
            <a:off x="4191000" y="3294300"/>
            <a:ext cx="4762500" cy="3810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23356D"/>
              </a:buClr>
              <a:buSzPts val="2100"/>
              <a:buFont typeface="Arial"/>
              <a:buNone/>
            </a:pPr>
            <a:r>
              <a:rPr b="1" i="0" lang="en-US" sz="2100" u="none" cap="none" strike="noStrike">
                <a:solidFill>
                  <a:srgbClr val="23356D"/>
                </a:solidFill>
                <a:latin typeface="Arial"/>
                <a:ea typeface="Arial"/>
                <a:cs typeface="Arial"/>
                <a:sym typeface="Arial"/>
              </a:rPr>
              <a:t>Get The Results That Matter To You:</a:t>
            </a:r>
            <a:endParaRPr b="0" i="0" sz="2100" u="none" cap="none" strike="noStrike">
              <a:solidFill>
                <a:schemeClr val="dk1"/>
              </a:solidFill>
              <a:latin typeface="Calibri"/>
              <a:ea typeface="Calibri"/>
              <a:cs typeface="Calibri"/>
              <a:sym typeface="Calibri"/>
            </a:endParaRPr>
          </a:p>
        </p:txBody>
      </p:sp>
      <p:pic>
        <p:nvPicPr>
          <p:cNvPr descr="preencoded.png" id="203" name="Google Shape;203;p23"/>
          <p:cNvPicPr preferRelativeResize="0"/>
          <p:nvPr/>
        </p:nvPicPr>
        <p:blipFill rotWithShape="1">
          <a:blip r:embed="rId5">
            <a:alphaModFix/>
          </a:blip>
          <a:srcRect b="0" l="0" r="0" t="0"/>
          <a:stretch/>
        </p:blipFill>
        <p:spPr>
          <a:xfrm>
            <a:off x="4382348" y="3619500"/>
            <a:ext cx="4462355" cy="1371600"/>
          </a:xfrm>
          <a:prstGeom prst="rect">
            <a:avLst/>
          </a:prstGeom>
          <a:noFill/>
          <a:ln>
            <a:noFill/>
          </a:ln>
        </p:spPr>
      </p:pic>
      <p:pic>
        <p:nvPicPr>
          <p:cNvPr descr="preencoded.png" id="204" name="Google Shape;204;p23"/>
          <p:cNvPicPr preferRelativeResize="0"/>
          <p:nvPr/>
        </p:nvPicPr>
        <p:blipFill rotWithShape="1">
          <a:blip r:embed="rId6">
            <a:alphaModFix/>
          </a:blip>
          <a:srcRect b="0" l="0" r="0" t="0"/>
          <a:stretch/>
        </p:blipFill>
        <p:spPr>
          <a:xfrm>
            <a:off x="286958" y="952500"/>
            <a:ext cx="3521834" cy="4127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descr="preencoded.png" id="210" name="Google Shape;210;p24"/>
          <p:cNvPicPr preferRelativeResize="0"/>
          <p:nvPr/>
        </p:nvPicPr>
        <p:blipFill rotWithShape="1">
          <a:blip r:embed="rId3">
            <a:alphaModFix/>
          </a:blip>
          <a:srcRect b="0" l="0" r="0" t="0"/>
          <a:stretch/>
        </p:blipFill>
        <p:spPr>
          <a:xfrm>
            <a:off x="-6350" y="3582"/>
            <a:ext cx="9156701" cy="5136337"/>
          </a:xfrm>
          <a:prstGeom prst="rect">
            <a:avLst/>
          </a:prstGeom>
          <a:noFill/>
          <a:ln>
            <a:noFill/>
          </a:ln>
        </p:spPr>
      </p:pic>
      <p:sp>
        <p:nvSpPr>
          <p:cNvPr id="211" name="Google Shape;211;p24"/>
          <p:cNvSpPr/>
          <p:nvPr/>
        </p:nvSpPr>
        <p:spPr>
          <a:xfrm>
            <a:off x="4572000" y="190500"/>
            <a:ext cx="4191000" cy="285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23356D"/>
              </a:buClr>
              <a:buSzPts val="2500"/>
              <a:buFont typeface="Arial"/>
              <a:buNone/>
            </a:pPr>
            <a:r>
              <a:rPr b="1" i="0" lang="en-US" sz="2500" u="none" cap="none" strike="noStrike">
                <a:solidFill>
                  <a:srgbClr val="23356D"/>
                </a:solidFill>
                <a:latin typeface="Arial"/>
                <a:ea typeface="Arial"/>
                <a:cs typeface="Arial"/>
                <a:sym typeface="Arial"/>
              </a:rPr>
              <a:t>Yelp Ads</a:t>
            </a:r>
            <a:endParaRPr b="0" i="0" sz="2500" u="none" cap="none" strike="noStrike">
              <a:solidFill>
                <a:schemeClr val="dk1"/>
              </a:solidFill>
              <a:latin typeface="Calibri"/>
              <a:ea typeface="Calibri"/>
              <a:cs typeface="Calibri"/>
              <a:sym typeface="Calibri"/>
            </a:endParaRPr>
          </a:p>
        </p:txBody>
      </p:sp>
      <p:sp>
        <p:nvSpPr>
          <p:cNvPr id="212" name="Google Shape;212;p24"/>
          <p:cNvSpPr/>
          <p:nvPr/>
        </p:nvSpPr>
        <p:spPr>
          <a:xfrm>
            <a:off x="4667250" y="571500"/>
            <a:ext cx="3810000" cy="1905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Yelp’s top priority remains connecting consumers with great local businesses</a:t>
            </a:r>
            <a:br>
              <a:rPr b="0" i="0" lang="en-US" sz="800" u="none" cap="none" strike="noStrike">
                <a:solidFill>
                  <a:srgbClr val="000000"/>
                </a:solidFill>
                <a:latin typeface="Arial"/>
                <a:ea typeface="Arial"/>
                <a:cs typeface="Arial"/>
                <a:sym typeface="Arial"/>
              </a:rPr>
            </a:br>
            <a:endParaRPr b="0" i="0" sz="800" u="none" cap="none" strike="noStrike">
              <a:solidFill>
                <a:schemeClr val="dk1"/>
              </a:solidFill>
              <a:latin typeface="Calibri"/>
              <a:ea typeface="Calibri"/>
              <a:cs typeface="Calibri"/>
              <a:sym typeface="Calibri"/>
            </a:endParaRPr>
          </a:p>
        </p:txBody>
      </p:sp>
      <p:sp>
        <p:nvSpPr>
          <p:cNvPr id="213" name="Google Shape;213;p24"/>
          <p:cNvSpPr/>
          <p:nvPr/>
        </p:nvSpPr>
        <p:spPr>
          <a:xfrm>
            <a:off x="8382000" y="190500"/>
            <a:ext cx="571500" cy="571500"/>
          </a:xfrm>
          <a:prstGeom prst="ellipse">
            <a:avLst/>
          </a:prstGeom>
          <a:solidFill>
            <a:srgbClr val="FFFFFF"/>
          </a:solidFill>
          <a:ln cap="flat" cmpd="sng" w="38100">
            <a:solidFill>
              <a:srgbClr val="2335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14" name="Google Shape;214;p24"/>
          <p:cNvPicPr preferRelativeResize="0"/>
          <p:nvPr/>
        </p:nvPicPr>
        <p:blipFill rotWithShape="1">
          <a:blip r:embed="rId4">
            <a:alphaModFix/>
          </a:blip>
          <a:srcRect b="0" l="0" r="0" t="0"/>
          <a:stretch/>
        </p:blipFill>
        <p:spPr>
          <a:xfrm>
            <a:off x="8478809" y="285750"/>
            <a:ext cx="435033" cy="457200"/>
          </a:xfrm>
          <a:prstGeom prst="rect">
            <a:avLst/>
          </a:prstGeom>
          <a:noFill/>
          <a:ln>
            <a:noFill/>
          </a:ln>
        </p:spPr>
      </p:pic>
      <p:cxnSp>
        <p:nvCxnSpPr>
          <p:cNvPr id="215" name="Google Shape;215;p24"/>
          <p:cNvCxnSpPr/>
          <p:nvPr/>
        </p:nvCxnSpPr>
        <p:spPr>
          <a:xfrm>
            <a:off x="4286250" y="809625"/>
            <a:ext cx="4572000" cy="0"/>
          </a:xfrm>
          <a:prstGeom prst="straightConnector1">
            <a:avLst/>
          </a:prstGeom>
          <a:noFill/>
          <a:ln cap="flat" cmpd="sng" w="19050">
            <a:solidFill>
              <a:srgbClr val="179AD3"/>
            </a:solidFill>
            <a:prstDash val="solid"/>
            <a:round/>
            <a:headEnd len="sm" w="sm" type="none"/>
            <a:tailEnd len="sm" w="sm" type="none"/>
          </a:ln>
        </p:spPr>
      </p:cxnSp>
      <p:sp>
        <p:nvSpPr>
          <p:cNvPr id="216" name="Google Shape;216;p24"/>
          <p:cNvSpPr/>
          <p:nvPr/>
        </p:nvSpPr>
        <p:spPr>
          <a:xfrm>
            <a:off x="4476750" y="857250"/>
            <a:ext cx="4191000" cy="285900"/>
          </a:xfrm>
          <a:prstGeom prst="rect">
            <a:avLst/>
          </a:prstGeom>
          <a:noFill/>
          <a:ln>
            <a:noFill/>
          </a:ln>
        </p:spPr>
        <p:txBody>
          <a:bodyPr anchorCtr="0" anchor="t" bIns="0" lIns="0" spcFirstLastPara="1" rIns="0" wrap="square" tIns="0">
            <a:noAutofit/>
          </a:bodyPr>
          <a:lstStyle/>
          <a:p>
            <a:pPr indent="0" lvl="0" marL="0" marR="0" rtl="0" algn="ctr">
              <a:lnSpc>
                <a:spcPct val="139166"/>
              </a:lnSpc>
              <a:spcBef>
                <a:spcPts val="0"/>
              </a:spcBef>
              <a:spcAft>
                <a:spcPts val="0"/>
              </a:spcAft>
              <a:buClr>
                <a:srgbClr val="23356D"/>
              </a:buClr>
              <a:buSzPts val="1200"/>
              <a:buFont typeface="Arial"/>
              <a:buNone/>
            </a:pPr>
            <a:r>
              <a:rPr b="1" i="0" lang="en-US" sz="1200" u="none" cap="none" strike="noStrike">
                <a:solidFill>
                  <a:srgbClr val="23356D"/>
                </a:solidFill>
                <a:latin typeface="Arial"/>
                <a:ea typeface="Arial"/>
                <a:cs typeface="Arial"/>
                <a:sym typeface="Arial"/>
              </a:rPr>
              <a:t>Reach your customers on Yelp with two products: </a:t>
            </a:r>
            <a:endParaRPr b="0" i="0" sz="1200" u="none" cap="none" strike="noStrike">
              <a:solidFill>
                <a:schemeClr val="dk1"/>
              </a:solidFill>
              <a:latin typeface="Calibri"/>
              <a:ea typeface="Calibri"/>
              <a:cs typeface="Calibri"/>
              <a:sym typeface="Calibri"/>
            </a:endParaRPr>
          </a:p>
        </p:txBody>
      </p:sp>
      <p:sp>
        <p:nvSpPr>
          <p:cNvPr id="217" name="Google Shape;217;p24"/>
          <p:cNvSpPr/>
          <p:nvPr/>
        </p:nvSpPr>
        <p:spPr>
          <a:xfrm>
            <a:off x="4198975" y="762000"/>
            <a:ext cx="666900" cy="5715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79AD3"/>
              </a:buClr>
              <a:buSzPts val="5000"/>
              <a:buFont typeface="Arial"/>
              <a:buNone/>
            </a:pPr>
            <a:r>
              <a:rPr b="1" i="0" lang="en-US" sz="5000" u="none" cap="none" strike="noStrike">
                <a:solidFill>
                  <a:srgbClr val="179AD3"/>
                </a:solidFill>
                <a:latin typeface="Arial"/>
                <a:ea typeface="Arial"/>
                <a:cs typeface="Arial"/>
                <a:sym typeface="Arial"/>
              </a:rPr>
              <a:t>1.</a:t>
            </a:r>
            <a:endParaRPr b="0" i="0" sz="5000" u="none" cap="none" strike="noStrike">
              <a:solidFill>
                <a:schemeClr val="dk1"/>
              </a:solidFill>
              <a:latin typeface="Calibri"/>
              <a:ea typeface="Calibri"/>
              <a:cs typeface="Calibri"/>
              <a:sym typeface="Calibri"/>
            </a:endParaRPr>
          </a:p>
        </p:txBody>
      </p:sp>
      <p:sp>
        <p:nvSpPr>
          <p:cNvPr id="218" name="Google Shape;218;p24"/>
          <p:cNvSpPr/>
          <p:nvPr/>
        </p:nvSpPr>
        <p:spPr>
          <a:xfrm>
            <a:off x="4572000" y="1190550"/>
            <a:ext cx="2286000" cy="285900"/>
          </a:xfrm>
          <a:prstGeom prst="rect">
            <a:avLst/>
          </a:prstGeom>
          <a:noFill/>
          <a:ln>
            <a:noFill/>
          </a:ln>
        </p:spPr>
        <p:txBody>
          <a:bodyPr anchorCtr="0" anchor="b" bIns="0" lIns="0" spcFirstLastPara="1" rIns="0" wrap="square" tIns="0">
            <a:noAutofit/>
          </a:bodyPr>
          <a:lstStyle/>
          <a:p>
            <a:pPr indent="0" lvl="0" marL="0" marR="0" rtl="0" algn="ctr">
              <a:lnSpc>
                <a:spcPct val="140000"/>
              </a:lnSpc>
              <a:spcBef>
                <a:spcPts val="0"/>
              </a:spcBef>
              <a:spcAft>
                <a:spcPts val="0"/>
              </a:spcAft>
              <a:buClr>
                <a:srgbClr val="179AD3"/>
              </a:buClr>
              <a:buSzPts val="1600"/>
              <a:buFont typeface="Arial"/>
              <a:buNone/>
            </a:pPr>
            <a:r>
              <a:rPr b="1" i="0" lang="en-US" sz="1600" u="none" cap="none" strike="noStrike">
                <a:solidFill>
                  <a:srgbClr val="179AD3"/>
                </a:solidFill>
                <a:latin typeface="Arial"/>
                <a:ea typeface="Arial"/>
                <a:cs typeface="Arial"/>
                <a:sym typeface="Arial"/>
              </a:rPr>
              <a:t>Search Advertising</a:t>
            </a:r>
            <a:endParaRPr b="0" i="0" sz="1600" u="none" cap="none" strike="noStrike">
              <a:solidFill>
                <a:schemeClr val="dk1"/>
              </a:solidFill>
              <a:latin typeface="Calibri"/>
              <a:ea typeface="Calibri"/>
              <a:cs typeface="Calibri"/>
              <a:sym typeface="Calibri"/>
            </a:endParaRPr>
          </a:p>
        </p:txBody>
      </p:sp>
      <p:sp>
        <p:nvSpPr>
          <p:cNvPr id="219" name="Google Shape;219;p24"/>
          <p:cNvSpPr/>
          <p:nvPr/>
        </p:nvSpPr>
        <p:spPr>
          <a:xfrm>
            <a:off x="6572250" y="2751925"/>
            <a:ext cx="666900" cy="5715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179AD3"/>
              </a:buClr>
              <a:buSzPts val="5000"/>
              <a:buFont typeface="Arial"/>
              <a:buNone/>
            </a:pPr>
            <a:r>
              <a:rPr b="1" i="0" lang="en-US" sz="5000" u="none" cap="none" strike="noStrike">
                <a:solidFill>
                  <a:srgbClr val="179AD3"/>
                </a:solidFill>
                <a:latin typeface="Arial"/>
                <a:ea typeface="Arial"/>
                <a:cs typeface="Arial"/>
                <a:sym typeface="Arial"/>
              </a:rPr>
              <a:t>2.</a:t>
            </a:r>
            <a:endParaRPr b="0" i="0" sz="5000" u="none" cap="none" strike="noStrike">
              <a:solidFill>
                <a:schemeClr val="dk1"/>
              </a:solidFill>
              <a:latin typeface="Calibri"/>
              <a:ea typeface="Calibri"/>
              <a:cs typeface="Calibri"/>
              <a:sym typeface="Calibri"/>
            </a:endParaRPr>
          </a:p>
        </p:txBody>
      </p:sp>
      <p:sp>
        <p:nvSpPr>
          <p:cNvPr id="220" name="Google Shape;220;p24"/>
          <p:cNvSpPr/>
          <p:nvPr/>
        </p:nvSpPr>
        <p:spPr>
          <a:xfrm>
            <a:off x="7239000" y="3048000"/>
            <a:ext cx="1809600" cy="381000"/>
          </a:xfrm>
          <a:prstGeom prst="rect">
            <a:avLst/>
          </a:prstGeom>
          <a:noFill/>
          <a:ln>
            <a:noFill/>
          </a:ln>
        </p:spPr>
        <p:txBody>
          <a:bodyPr anchorCtr="0" anchor="b" bIns="0" lIns="0" spcFirstLastPara="1" rIns="0" wrap="square" tIns="0">
            <a:noAutofit/>
          </a:bodyPr>
          <a:lstStyle/>
          <a:p>
            <a:pPr indent="0" lvl="0" marL="0" marR="0" rtl="0" algn="l">
              <a:lnSpc>
                <a:spcPct val="140000"/>
              </a:lnSpc>
              <a:spcBef>
                <a:spcPts val="0"/>
              </a:spcBef>
              <a:spcAft>
                <a:spcPts val="0"/>
              </a:spcAft>
              <a:buClr>
                <a:srgbClr val="179AD3"/>
              </a:buClr>
              <a:buSzPts val="1600"/>
              <a:buFont typeface="Arial"/>
              <a:buNone/>
            </a:pPr>
            <a:r>
              <a:rPr b="1" i="0" lang="en-US" sz="1600" u="none" cap="none" strike="noStrike">
                <a:solidFill>
                  <a:srgbClr val="179AD3"/>
                </a:solidFill>
                <a:latin typeface="Arial"/>
                <a:ea typeface="Arial"/>
                <a:cs typeface="Arial"/>
                <a:sym typeface="Arial"/>
              </a:rPr>
              <a:t>Enhanced Profile</a:t>
            </a:r>
            <a:endParaRPr b="0" i="0" sz="1600" u="none" cap="none" strike="noStrike">
              <a:solidFill>
                <a:schemeClr val="dk1"/>
              </a:solidFill>
              <a:latin typeface="Calibri"/>
              <a:ea typeface="Calibri"/>
              <a:cs typeface="Calibri"/>
              <a:sym typeface="Calibri"/>
            </a:endParaRPr>
          </a:p>
        </p:txBody>
      </p:sp>
      <p:pic>
        <p:nvPicPr>
          <p:cNvPr descr="preencoded.png" id="221" name="Google Shape;221;p24"/>
          <p:cNvPicPr preferRelativeResize="0"/>
          <p:nvPr/>
        </p:nvPicPr>
        <p:blipFill rotWithShape="1">
          <a:blip r:embed="rId5">
            <a:alphaModFix/>
          </a:blip>
          <a:srcRect b="0" l="0" r="0" t="0"/>
          <a:stretch/>
        </p:blipFill>
        <p:spPr>
          <a:xfrm>
            <a:off x="4286866" y="3143250"/>
            <a:ext cx="2214917" cy="1911350"/>
          </a:xfrm>
          <a:prstGeom prst="rect">
            <a:avLst/>
          </a:prstGeom>
          <a:noFill/>
          <a:ln>
            <a:noFill/>
          </a:ln>
        </p:spPr>
      </p:pic>
      <p:sp>
        <p:nvSpPr>
          <p:cNvPr id="222" name="Google Shape;222;p24"/>
          <p:cNvSpPr/>
          <p:nvPr/>
        </p:nvSpPr>
        <p:spPr>
          <a:xfrm>
            <a:off x="6572250" y="3524250"/>
            <a:ext cx="2476500" cy="1333500"/>
          </a:xfrm>
          <a:prstGeom prst="rect">
            <a:avLst/>
          </a:prstGeom>
          <a:noFill/>
          <a:ln>
            <a:noFill/>
          </a:ln>
        </p:spPr>
        <p:txBody>
          <a:bodyPr anchorCtr="0" anchor="t" bIns="18275" lIns="18275" spcFirstLastPara="1" rIns="18275" wrap="square" tIns="18275">
            <a:noAutofit/>
          </a:bodyPr>
          <a:lstStyle/>
          <a:p>
            <a:pPr indent="-125729" lvl="0" marL="125729" marR="0" rtl="0" algn="l">
              <a:lnSpc>
                <a:spcPct val="115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Brand Consistency</a:t>
            </a:r>
            <a:endParaRPr b="0" i="0" sz="1200" u="none" cap="none" strike="noStrike">
              <a:solidFill>
                <a:schemeClr val="dk1"/>
              </a:solidFill>
              <a:latin typeface="Calibri"/>
              <a:ea typeface="Calibri"/>
              <a:cs typeface="Calibri"/>
              <a:sym typeface="Calibri"/>
            </a:endParaRPr>
          </a:p>
          <a:p>
            <a:pPr indent="-125729" lvl="0" marL="125729" marR="0" rtl="0" algn="l">
              <a:lnSpc>
                <a:spcPct val="115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Control Photo Content</a:t>
            </a:r>
            <a:endParaRPr b="0" i="0" sz="1200" u="none" cap="none" strike="noStrike">
              <a:solidFill>
                <a:schemeClr val="dk1"/>
              </a:solidFill>
              <a:latin typeface="Calibri"/>
              <a:ea typeface="Calibri"/>
              <a:cs typeface="Calibri"/>
              <a:sym typeface="Calibri"/>
            </a:endParaRPr>
          </a:p>
          <a:p>
            <a:pPr indent="-125729" lvl="0" marL="125729" marR="0" rtl="0" algn="l">
              <a:lnSpc>
                <a:spcPct val="115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Complimentary Video Hosting</a:t>
            </a:r>
            <a:endParaRPr b="0" i="0" sz="1200" u="none" cap="none" strike="noStrike">
              <a:solidFill>
                <a:schemeClr val="dk1"/>
              </a:solidFill>
              <a:latin typeface="Calibri"/>
              <a:ea typeface="Calibri"/>
              <a:cs typeface="Calibri"/>
              <a:sym typeface="Calibri"/>
            </a:endParaRPr>
          </a:p>
          <a:p>
            <a:pPr indent="-125729" lvl="0" marL="125729" marR="0" rtl="0" algn="l">
              <a:lnSpc>
                <a:spcPct val="115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Highlight new items or specials with call to action unit</a:t>
            </a:r>
            <a:endParaRPr b="0" i="0" sz="1200" u="none" cap="none" strike="noStrike">
              <a:solidFill>
                <a:schemeClr val="dk1"/>
              </a:solidFill>
              <a:latin typeface="Calibri"/>
              <a:ea typeface="Calibri"/>
              <a:cs typeface="Calibri"/>
              <a:sym typeface="Calibri"/>
            </a:endParaRPr>
          </a:p>
          <a:p>
            <a:pPr indent="-125729" lvl="0" marL="125729" marR="0" rtl="0" algn="l">
              <a:lnSpc>
                <a:spcPct val="115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Focus potential customers on you by removing competitor ads</a:t>
            </a:r>
            <a:endParaRPr b="0" i="0" sz="1200" u="none" cap="none" strike="noStrike">
              <a:solidFill>
                <a:schemeClr val="dk1"/>
              </a:solidFill>
              <a:latin typeface="Calibri"/>
              <a:ea typeface="Calibri"/>
              <a:cs typeface="Calibri"/>
              <a:sym typeface="Calibri"/>
            </a:endParaRPr>
          </a:p>
        </p:txBody>
      </p:sp>
      <p:sp>
        <p:nvSpPr>
          <p:cNvPr id="223" name="Google Shape;223;p24"/>
          <p:cNvSpPr/>
          <p:nvPr/>
        </p:nvSpPr>
        <p:spPr>
          <a:xfrm>
            <a:off x="4381500" y="1714500"/>
            <a:ext cx="1905000" cy="666900"/>
          </a:xfrm>
          <a:prstGeom prst="rect">
            <a:avLst/>
          </a:prstGeom>
          <a:noFill/>
          <a:ln>
            <a:noFill/>
          </a:ln>
        </p:spPr>
        <p:txBody>
          <a:bodyPr anchorCtr="0" anchor="t" bIns="18275" lIns="18275" spcFirstLastPara="1" rIns="18275" wrap="square" tIns="18275">
            <a:noAutofit/>
          </a:bodyPr>
          <a:lstStyle/>
          <a:p>
            <a:pPr indent="-125729" lvl="0" marL="125729" marR="0" rtl="0" algn="l">
              <a:lnSpc>
                <a:spcPct val="139166"/>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Above search results</a:t>
            </a:r>
            <a:endParaRPr b="0" i="0" sz="1200" u="none" cap="none" strike="noStrike">
              <a:solidFill>
                <a:schemeClr val="dk1"/>
              </a:solidFill>
              <a:latin typeface="Calibri"/>
              <a:ea typeface="Calibri"/>
              <a:cs typeface="Calibri"/>
              <a:sym typeface="Calibri"/>
            </a:endParaRPr>
          </a:p>
          <a:p>
            <a:pPr indent="-125729" lvl="0" marL="125729" marR="0" rtl="0" algn="l">
              <a:lnSpc>
                <a:spcPct val="139166"/>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On competitors’ pages</a:t>
            </a:r>
            <a:endParaRPr b="0" i="0" sz="1200" u="none" cap="none" strike="noStrike">
              <a:solidFill>
                <a:schemeClr val="dk1"/>
              </a:solidFill>
              <a:latin typeface="Calibri"/>
              <a:ea typeface="Calibri"/>
              <a:cs typeface="Calibri"/>
              <a:sym typeface="Calibri"/>
            </a:endParaRPr>
          </a:p>
        </p:txBody>
      </p:sp>
      <p:sp>
        <p:nvSpPr>
          <p:cNvPr id="224" name="Google Shape;224;p24"/>
          <p:cNvSpPr/>
          <p:nvPr/>
        </p:nvSpPr>
        <p:spPr>
          <a:xfrm>
            <a:off x="4381500" y="1524000"/>
            <a:ext cx="1905000" cy="285900"/>
          </a:xfrm>
          <a:prstGeom prst="rect">
            <a:avLst/>
          </a:prstGeom>
          <a:noFill/>
          <a:ln>
            <a:noFill/>
          </a:ln>
        </p:spPr>
        <p:txBody>
          <a:bodyPr anchorCtr="0" anchor="t" bIns="0" lIns="0" spcFirstLastPara="1" rIns="0" wrap="square" tIns="0">
            <a:noAutofit/>
          </a:bodyPr>
          <a:lstStyle/>
          <a:p>
            <a:pPr indent="0" lvl="0" marL="0" marR="0" rtl="0" algn="l">
              <a:lnSpc>
                <a:spcPct val="139166"/>
              </a:lnSpc>
              <a:spcBef>
                <a:spcPts val="0"/>
              </a:spcBef>
              <a:spcAft>
                <a:spcPts val="0"/>
              </a:spcAft>
              <a:buClr>
                <a:srgbClr val="23356D"/>
              </a:buClr>
              <a:buSzPts val="1200"/>
              <a:buFont typeface="Arial"/>
              <a:buNone/>
            </a:pPr>
            <a:r>
              <a:rPr b="1" i="0" lang="en-US" sz="1200" u="none" cap="none" strike="noStrike">
                <a:solidFill>
                  <a:srgbClr val="23356D"/>
                </a:solidFill>
                <a:latin typeface="Arial"/>
                <a:ea typeface="Arial"/>
                <a:cs typeface="Arial"/>
                <a:sym typeface="Arial"/>
              </a:rPr>
              <a:t>Yelp Ads Appear:</a:t>
            </a:r>
            <a:endParaRPr b="0" i="0" sz="1200" u="none" cap="none" strike="noStrike">
              <a:solidFill>
                <a:schemeClr val="dk1"/>
              </a:solidFill>
              <a:latin typeface="Calibri"/>
              <a:ea typeface="Calibri"/>
              <a:cs typeface="Calibri"/>
              <a:sym typeface="Calibri"/>
            </a:endParaRPr>
          </a:p>
        </p:txBody>
      </p:sp>
      <p:sp>
        <p:nvSpPr>
          <p:cNvPr id="225" name="Google Shape;225;p24"/>
          <p:cNvSpPr/>
          <p:nvPr/>
        </p:nvSpPr>
        <p:spPr>
          <a:xfrm>
            <a:off x="4381500" y="2190750"/>
            <a:ext cx="2000100" cy="190500"/>
          </a:xfrm>
          <a:prstGeom prst="rect">
            <a:avLst/>
          </a:prstGeom>
          <a:noFill/>
          <a:ln>
            <a:noFill/>
          </a:ln>
        </p:spPr>
        <p:txBody>
          <a:bodyPr anchorCtr="0" anchor="t" bIns="0" lIns="0" spcFirstLastPara="1" rIns="0" wrap="square" tIns="0">
            <a:noAutofit/>
          </a:bodyPr>
          <a:lstStyle/>
          <a:p>
            <a:pPr indent="0" lvl="0" marL="0" marR="0" rtl="0" algn="l">
              <a:lnSpc>
                <a:spcPct val="139166"/>
              </a:lnSpc>
              <a:spcBef>
                <a:spcPts val="0"/>
              </a:spcBef>
              <a:spcAft>
                <a:spcPts val="0"/>
              </a:spcAft>
              <a:buClr>
                <a:srgbClr val="23356D"/>
              </a:buClr>
              <a:buSzPts val="1200"/>
              <a:buFont typeface="Arial"/>
              <a:buNone/>
            </a:pPr>
            <a:r>
              <a:rPr b="1" i="0" lang="en-US" sz="1200" u="none" cap="none" strike="noStrike">
                <a:solidFill>
                  <a:srgbClr val="23356D"/>
                </a:solidFill>
                <a:latin typeface="Arial"/>
                <a:ea typeface="Arial"/>
                <a:cs typeface="Arial"/>
                <a:sym typeface="Arial"/>
              </a:rPr>
              <a:t>Benefits of Yelp Ads:</a:t>
            </a:r>
            <a:endParaRPr b="0" i="0" sz="1200" u="none" cap="none" strike="noStrike">
              <a:solidFill>
                <a:schemeClr val="dk1"/>
              </a:solidFill>
              <a:latin typeface="Calibri"/>
              <a:ea typeface="Calibri"/>
              <a:cs typeface="Calibri"/>
              <a:sym typeface="Calibri"/>
            </a:endParaRPr>
          </a:p>
        </p:txBody>
      </p:sp>
      <p:sp>
        <p:nvSpPr>
          <p:cNvPr id="226" name="Google Shape;226;p24"/>
          <p:cNvSpPr/>
          <p:nvPr/>
        </p:nvSpPr>
        <p:spPr>
          <a:xfrm>
            <a:off x="4381500" y="2381250"/>
            <a:ext cx="2667000" cy="666900"/>
          </a:xfrm>
          <a:prstGeom prst="rect">
            <a:avLst/>
          </a:prstGeom>
          <a:noFill/>
          <a:ln>
            <a:noFill/>
          </a:ln>
        </p:spPr>
        <p:txBody>
          <a:bodyPr anchorCtr="0" anchor="t" bIns="18275" lIns="18275" spcFirstLastPara="1" rIns="18275" wrap="square" tIns="18275">
            <a:noAutofit/>
          </a:bodyPr>
          <a:lstStyle/>
          <a:p>
            <a:pPr indent="-190500" lvl="0" marL="190500" marR="0" rtl="0" algn="l">
              <a:lnSpc>
                <a:spcPct val="139166"/>
              </a:lnSpc>
              <a:spcBef>
                <a:spcPts val="0"/>
              </a:spcBef>
              <a:spcAft>
                <a:spcPts val="0"/>
              </a:spcAft>
              <a:buClr>
                <a:srgbClr val="000000"/>
              </a:buClr>
              <a:buSzPts val="1200"/>
              <a:buFont typeface="Calibri"/>
              <a:buAutoNum type="arabicPeriod"/>
            </a:pPr>
            <a:r>
              <a:rPr b="0" i="0" lang="en-US" sz="1200" u="none" cap="none" strike="noStrike">
                <a:solidFill>
                  <a:srgbClr val="000000"/>
                </a:solidFill>
                <a:latin typeface="Arial"/>
                <a:ea typeface="Arial"/>
                <a:cs typeface="Arial"/>
                <a:sym typeface="Arial"/>
              </a:rPr>
              <a:t>Increase visibility and reach</a:t>
            </a:r>
            <a:endParaRPr b="0" i="0" sz="1200" u="none" cap="none" strike="noStrike">
              <a:solidFill>
                <a:schemeClr val="dk1"/>
              </a:solidFill>
              <a:latin typeface="Calibri"/>
              <a:ea typeface="Calibri"/>
              <a:cs typeface="Calibri"/>
              <a:sym typeface="Calibri"/>
            </a:endParaRPr>
          </a:p>
          <a:p>
            <a:pPr indent="-190500" lvl="0" marL="190500" marR="0" rtl="0" algn="l">
              <a:lnSpc>
                <a:spcPct val="139166"/>
              </a:lnSpc>
              <a:spcBef>
                <a:spcPts val="0"/>
              </a:spcBef>
              <a:spcAft>
                <a:spcPts val="0"/>
              </a:spcAft>
              <a:buClr>
                <a:srgbClr val="000000"/>
              </a:buClr>
              <a:buSzPts val="1200"/>
              <a:buFont typeface="Calibri"/>
              <a:buAutoNum type="arabicPeriod"/>
            </a:pPr>
            <a:r>
              <a:rPr b="0" i="0" lang="en-US" sz="1200" u="none" cap="none" strike="noStrike">
                <a:solidFill>
                  <a:srgbClr val="000000"/>
                </a:solidFill>
                <a:latin typeface="Arial"/>
                <a:ea typeface="Arial"/>
                <a:cs typeface="Arial"/>
                <a:sym typeface="Arial"/>
              </a:rPr>
              <a:t>Drive more traffic to your website</a:t>
            </a:r>
            <a:endParaRPr b="0" i="0" sz="1200" u="none" cap="none" strike="noStrike">
              <a:solidFill>
                <a:schemeClr val="dk1"/>
              </a:solidFill>
              <a:latin typeface="Calibri"/>
              <a:ea typeface="Calibri"/>
              <a:cs typeface="Calibri"/>
              <a:sym typeface="Calibri"/>
            </a:endParaRPr>
          </a:p>
          <a:p>
            <a:pPr indent="-190500" lvl="0" marL="190500" marR="0" rtl="0" algn="l">
              <a:lnSpc>
                <a:spcPct val="139166"/>
              </a:lnSpc>
              <a:spcBef>
                <a:spcPts val="0"/>
              </a:spcBef>
              <a:spcAft>
                <a:spcPts val="0"/>
              </a:spcAft>
              <a:buClr>
                <a:srgbClr val="000000"/>
              </a:buClr>
              <a:buSzPts val="1200"/>
              <a:buFont typeface="Calibri"/>
              <a:buAutoNum type="arabicPeriod"/>
            </a:pPr>
            <a:r>
              <a:rPr b="0" i="0" lang="en-US" sz="1200" u="none" cap="none" strike="noStrike">
                <a:solidFill>
                  <a:srgbClr val="000000"/>
                </a:solidFill>
                <a:latin typeface="Arial"/>
                <a:ea typeface="Arial"/>
                <a:cs typeface="Arial"/>
                <a:sym typeface="Arial"/>
              </a:rPr>
              <a:t>More qualified leads</a:t>
            </a:r>
            <a:endParaRPr b="0" i="0" sz="1200" u="none" cap="none" strike="noStrike">
              <a:solidFill>
                <a:schemeClr val="dk1"/>
              </a:solidFill>
              <a:latin typeface="Calibri"/>
              <a:ea typeface="Calibri"/>
              <a:cs typeface="Calibri"/>
              <a:sym typeface="Calibri"/>
            </a:endParaRPr>
          </a:p>
        </p:txBody>
      </p:sp>
      <p:pic>
        <p:nvPicPr>
          <p:cNvPr descr="preencoded.png" id="227" name="Google Shape;227;p24"/>
          <p:cNvPicPr preferRelativeResize="0"/>
          <p:nvPr/>
        </p:nvPicPr>
        <p:blipFill rotWithShape="1">
          <a:blip r:embed="rId6">
            <a:alphaModFix/>
          </a:blip>
          <a:srcRect b="0" l="0" r="0" t="0"/>
          <a:stretch/>
        </p:blipFill>
        <p:spPr>
          <a:xfrm>
            <a:off x="6908800" y="1064523"/>
            <a:ext cx="2044700" cy="1871604"/>
          </a:xfrm>
          <a:prstGeom prst="rect">
            <a:avLst/>
          </a:prstGeom>
          <a:noFill/>
          <a:ln>
            <a:noFill/>
          </a:ln>
        </p:spPr>
      </p:pic>
      <p:pic>
        <p:nvPicPr>
          <p:cNvPr descr="preencoded.png" id="228" name="Google Shape;228;p24"/>
          <p:cNvPicPr preferRelativeResize="0"/>
          <p:nvPr/>
        </p:nvPicPr>
        <p:blipFill rotWithShape="1">
          <a:blip r:embed="rId7">
            <a:alphaModFix/>
          </a:blip>
          <a:srcRect b="0" l="0" r="0" t="0"/>
          <a:stretch/>
        </p:blipFill>
        <p:spPr>
          <a:xfrm>
            <a:off x="381000" y="1524601"/>
            <a:ext cx="3416300" cy="18466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descr="preencoded.png" id="234" name="Google Shape;234;g293ce2cedf2_0_390"/>
          <p:cNvPicPr preferRelativeResize="0"/>
          <p:nvPr/>
        </p:nvPicPr>
        <p:blipFill rotWithShape="1">
          <a:blip r:embed="rId3">
            <a:alphaModFix/>
          </a:blip>
          <a:srcRect b="0" l="0" r="0" t="0"/>
          <a:stretch/>
        </p:blipFill>
        <p:spPr>
          <a:xfrm>
            <a:off x="0" y="407"/>
            <a:ext cx="9156701" cy="5136337"/>
          </a:xfrm>
          <a:prstGeom prst="rect">
            <a:avLst/>
          </a:prstGeom>
          <a:noFill/>
          <a:ln>
            <a:noFill/>
          </a:ln>
        </p:spPr>
      </p:pic>
      <p:sp>
        <p:nvSpPr>
          <p:cNvPr id="235" name="Google Shape;235;g293ce2cedf2_0_390"/>
          <p:cNvSpPr/>
          <p:nvPr/>
        </p:nvSpPr>
        <p:spPr>
          <a:xfrm>
            <a:off x="4572000" y="190500"/>
            <a:ext cx="4191000" cy="285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23356D"/>
              </a:buClr>
              <a:buSzPts val="2500"/>
              <a:buFont typeface="Arial"/>
              <a:buNone/>
            </a:pPr>
            <a:r>
              <a:rPr b="1" lang="en-US" sz="2500">
                <a:solidFill>
                  <a:srgbClr val="23356D"/>
                </a:solidFill>
              </a:rPr>
              <a:t>Local Service Ads</a:t>
            </a:r>
            <a:endParaRPr b="0" i="0" sz="2500" u="none" cap="none" strike="noStrike">
              <a:solidFill>
                <a:schemeClr val="dk1"/>
              </a:solidFill>
              <a:latin typeface="Calibri"/>
              <a:ea typeface="Calibri"/>
              <a:cs typeface="Calibri"/>
              <a:sym typeface="Calibri"/>
            </a:endParaRPr>
          </a:p>
        </p:txBody>
      </p:sp>
      <p:sp>
        <p:nvSpPr>
          <p:cNvPr id="236" name="Google Shape;236;g293ce2cedf2_0_390"/>
          <p:cNvSpPr/>
          <p:nvPr/>
        </p:nvSpPr>
        <p:spPr>
          <a:xfrm>
            <a:off x="8382000" y="190500"/>
            <a:ext cx="571500" cy="571500"/>
          </a:xfrm>
          <a:prstGeom prst="ellipse">
            <a:avLst/>
          </a:prstGeom>
          <a:solidFill>
            <a:srgbClr val="FFFFFF"/>
          </a:solidFill>
          <a:ln cap="flat" cmpd="sng" w="38100">
            <a:solidFill>
              <a:srgbClr val="2335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37" name="Google Shape;237;g293ce2cedf2_0_390"/>
          <p:cNvPicPr preferRelativeResize="0"/>
          <p:nvPr/>
        </p:nvPicPr>
        <p:blipFill rotWithShape="1">
          <a:blip r:embed="rId4">
            <a:alphaModFix/>
          </a:blip>
          <a:srcRect b="0" l="0" r="0" t="0"/>
          <a:stretch/>
        </p:blipFill>
        <p:spPr>
          <a:xfrm>
            <a:off x="8478809" y="285750"/>
            <a:ext cx="435033" cy="457200"/>
          </a:xfrm>
          <a:prstGeom prst="rect">
            <a:avLst/>
          </a:prstGeom>
          <a:noFill/>
          <a:ln>
            <a:noFill/>
          </a:ln>
        </p:spPr>
      </p:pic>
      <p:cxnSp>
        <p:nvCxnSpPr>
          <p:cNvPr id="238" name="Google Shape;238;g293ce2cedf2_0_390"/>
          <p:cNvCxnSpPr/>
          <p:nvPr/>
        </p:nvCxnSpPr>
        <p:spPr>
          <a:xfrm>
            <a:off x="4286250" y="809625"/>
            <a:ext cx="4572000" cy="0"/>
          </a:xfrm>
          <a:prstGeom prst="straightConnector1">
            <a:avLst/>
          </a:prstGeom>
          <a:noFill/>
          <a:ln cap="flat" cmpd="sng" w="19050">
            <a:solidFill>
              <a:srgbClr val="179AD3"/>
            </a:solidFill>
            <a:prstDash val="solid"/>
            <a:round/>
            <a:headEnd len="sm" w="sm" type="none"/>
            <a:tailEnd len="sm" w="sm" type="none"/>
          </a:ln>
        </p:spPr>
      </p:cxnSp>
      <p:pic>
        <p:nvPicPr>
          <p:cNvPr id="239" name="Google Shape;239;g293ce2cedf2_0_390"/>
          <p:cNvPicPr preferRelativeResize="0"/>
          <p:nvPr/>
        </p:nvPicPr>
        <p:blipFill rotWithShape="1">
          <a:blip r:embed="rId5">
            <a:alphaModFix/>
          </a:blip>
          <a:srcRect b="1950" l="0" r="0" t="1950"/>
          <a:stretch/>
        </p:blipFill>
        <p:spPr>
          <a:xfrm>
            <a:off x="296900" y="381662"/>
            <a:ext cx="3422025" cy="4380175"/>
          </a:xfrm>
          <a:prstGeom prst="rect">
            <a:avLst/>
          </a:prstGeom>
          <a:noFill/>
          <a:ln>
            <a:noFill/>
          </a:ln>
        </p:spPr>
      </p:pic>
      <p:sp>
        <p:nvSpPr>
          <p:cNvPr id="240" name="Google Shape;240;g293ce2cedf2_0_390"/>
          <p:cNvSpPr txBox="1"/>
          <p:nvPr/>
        </p:nvSpPr>
        <p:spPr>
          <a:xfrm>
            <a:off x="4262900" y="947700"/>
            <a:ext cx="4807200" cy="4179000"/>
          </a:xfrm>
          <a:prstGeom prst="rect">
            <a:avLst/>
          </a:prstGeom>
          <a:noFill/>
          <a:ln>
            <a:noFill/>
          </a:ln>
        </p:spPr>
        <p:txBody>
          <a:bodyPr anchorCtr="0" anchor="t" bIns="91425" lIns="91425" spcFirstLastPara="1" rIns="91425" wrap="square" tIns="91425">
            <a:spAutoFit/>
          </a:bodyPr>
          <a:lstStyle/>
          <a:p>
            <a:pPr indent="0" lvl="0" marL="6858" rtl="0" algn="l">
              <a:spcBef>
                <a:spcPts val="2399"/>
              </a:spcBef>
              <a:spcAft>
                <a:spcPts val="0"/>
              </a:spcAft>
              <a:buClr>
                <a:schemeClr val="dk1"/>
              </a:buClr>
              <a:buSzPts val="1100"/>
              <a:buFont typeface="Arial"/>
              <a:buNone/>
            </a:pPr>
            <a:r>
              <a:rPr b="1" lang="en-US" sz="1200">
                <a:solidFill>
                  <a:srgbClr val="23356D"/>
                </a:solidFill>
              </a:rPr>
              <a:t>Get More Leads and Grow Your Business </a:t>
            </a:r>
            <a:endParaRPr b="1" sz="1200">
              <a:solidFill>
                <a:srgbClr val="23356D"/>
              </a:solidFill>
            </a:endParaRPr>
          </a:p>
          <a:p>
            <a:pPr indent="0" lvl="0" marL="0" rtl="0" algn="l">
              <a:spcBef>
                <a:spcPts val="500"/>
              </a:spcBef>
              <a:spcAft>
                <a:spcPts val="0"/>
              </a:spcAft>
              <a:buNone/>
            </a:pPr>
            <a:r>
              <a:rPr lang="en-US" sz="1200">
                <a:solidFill>
                  <a:schemeClr val="dk1"/>
                </a:solidFill>
              </a:rPr>
              <a:t>Local Services Ads help you connect with local customers who search for the services you offer. Your ads will show up at the right time, and you only pay when a customer contacts you directly through the ad.</a:t>
            </a:r>
            <a:endParaRPr sz="1200">
              <a:solidFill>
                <a:schemeClr val="dk1"/>
              </a:solidFill>
            </a:endParaRPr>
          </a:p>
          <a:p>
            <a:pPr indent="0" lvl="0" marL="0" rtl="0" algn="l">
              <a:spcBef>
                <a:spcPts val="500"/>
              </a:spcBef>
              <a:spcAft>
                <a:spcPts val="0"/>
              </a:spcAft>
              <a:buNone/>
            </a:pPr>
            <a:r>
              <a:t/>
            </a:r>
            <a:endParaRPr b="1" sz="1125">
              <a:solidFill>
                <a:schemeClr val="dk1"/>
              </a:solidFill>
            </a:endParaRPr>
          </a:p>
          <a:p>
            <a:pPr indent="0" lvl="0" marL="0" rtl="0" algn="l">
              <a:spcBef>
                <a:spcPts val="500"/>
              </a:spcBef>
              <a:spcAft>
                <a:spcPts val="0"/>
              </a:spcAft>
              <a:buNone/>
            </a:pPr>
            <a:r>
              <a:rPr b="1" lang="en-US" sz="1225">
                <a:solidFill>
                  <a:srgbClr val="23356D"/>
                </a:solidFill>
              </a:rPr>
              <a:t>Earn Customers Trust With A Google Badge </a:t>
            </a:r>
            <a:endParaRPr b="1" sz="1225">
              <a:solidFill>
                <a:srgbClr val="23356D"/>
              </a:solidFill>
            </a:endParaRPr>
          </a:p>
          <a:p>
            <a:pPr indent="0" lvl="0" marL="0" rtl="0" algn="l">
              <a:spcBef>
                <a:spcPts val="500"/>
              </a:spcBef>
              <a:spcAft>
                <a:spcPts val="0"/>
              </a:spcAft>
              <a:buNone/>
            </a:pPr>
            <a:r>
              <a:rPr lang="en-US" sz="1225">
                <a:solidFill>
                  <a:schemeClr val="dk1"/>
                </a:solidFill>
              </a:rPr>
              <a:t>Verify your business by letting Google run a license and insurance check, and earn a Google badge of trust to put on your ad which gives you extra credibility and gives customers more confidence to book your services. </a:t>
            </a:r>
            <a:endParaRPr sz="1225">
              <a:solidFill>
                <a:schemeClr val="dk1"/>
              </a:solidFill>
            </a:endParaRPr>
          </a:p>
          <a:p>
            <a:pPr indent="0" lvl="0" marL="0" rtl="0" algn="l">
              <a:spcBef>
                <a:spcPts val="500"/>
              </a:spcBef>
              <a:spcAft>
                <a:spcPts val="0"/>
              </a:spcAft>
              <a:buNone/>
            </a:pPr>
            <a:r>
              <a:t/>
            </a:r>
            <a:endParaRPr b="1" sz="1225">
              <a:solidFill>
                <a:schemeClr val="dk1"/>
              </a:solidFill>
            </a:endParaRPr>
          </a:p>
          <a:p>
            <a:pPr indent="0" lvl="0" marL="0" rtl="0" algn="l">
              <a:spcBef>
                <a:spcPts val="500"/>
              </a:spcBef>
              <a:spcAft>
                <a:spcPts val="0"/>
              </a:spcAft>
              <a:buNone/>
            </a:pPr>
            <a:r>
              <a:rPr b="1" lang="en-US" sz="1225">
                <a:solidFill>
                  <a:srgbClr val="23356D"/>
                </a:solidFill>
              </a:rPr>
              <a:t>Set Your Budget and Only Pay For Results </a:t>
            </a:r>
            <a:endParaRPr b="1" sz="1225">
              <a:solidFill>
                <a:srgbClr val="23356D"/>
              </a:solidFill>
            </a:endParaRPr>
          </a:p>
          <a:p>
            <a:pPr indent="0" lvl="0" marL="0" rtl="0" algn="l">
              <a:spcBef>
                <a:spcPts val="500"/>
              </a:spcBef>
              <a:spcAft>
                <a:spcPts val="0"/>
              </a:spcAft>
              <a:buNone/>
            </a:pPr>
            <a:r>
              <a:rPr lang="en-US" sz="1225">
                <a:solidFill>
                  <a:schemeClr val="dk1"/>
                </a:solidFill>
              </a:rPr>
              <a:t>Choose a budget based on the number of new leads you want every week, and pause your ads when you’re booked up or away. </a:t>
            </a:r>
            <a:r>
              <a:rPr lang="en-US" sz="1225">
                <a:solidFill>
                  <a:schemeClr val="dk1"/>
                </a:solidFill>
              </a:rPr>
              <a:t>Not sure where to start? We can use our budget tool to help you decide on a budget.</a:t>
            </a:r>
            <a:endParaRPr sz="1225">
              <a:solidFill>
                <a:schemeClr val="dk1"/>
              </a:solidFill>
            </a:endParaRPr>
          </a:p>
          <a:p>
            <a:pPr indent="0" lvl="0" marL="0" rtl="0" algn="l">
              <a:spcBef>
                <a:spcPts val="500"/>
              </a:spcBef>
              <a:spcAft>
                <a:spcPts val="0"/>
              </a:spcAft>
              <a:buNone/>
            </a:pPr>
            <a:r>
              <a:t/>
            </a:r>
            <a:endParaRPr sz="700">
              <a:solidFill>
                <a:schemeClr val="dk1"/>
              </a:solidFill>
            </a:endParaRPr>
          </a:p>
          <a:p>
            <a:pPr indent="0" lvl="0" marL="0" rtl="0" algn="l">
              <a:spcBef>
                <a:spcPts val="500"/>
              </a:spcBef>
              <a:spcAft>
                <a:spcPts val="0"/>
              </a:spcAft>
              <a:buNone/>
            </a:pPr>
            <a:r>
              <a:rPr lang="en-US" sz="900">
                <a:solidFill>
                  <a:schemeClr val="dk1"/>
                </a:solidFill>
              </a:rPr>
              <a:t>*Only available for certain industries</a:t>
            </a:r>
            <a:endParaRPr sz="11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2023-10-26T17:02:26Z</dcterms:created>
  <dc:creator>PptxGenJS</dc:creator>
</cp:coreProperties>
</file>